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89" r:id="rId3"/>
    <p:sldId id="288" r:id="rId4"/>
    <p:sldId id="257" r:id="rId5"/>
    <p:sldId id="258" r:id="rId6"/>
    <p:sldId id="262" r:id="rId7"/>
    <p:sldId id="264" r:id="rId8"/>
    <p:sldId id="261" r:id="rId9"/>
    <p:sldId id="265" r:id="rId10"/>
    <p:sldId id="266" r:id="rId11"/>
    <p:sldId id="267" r:id="rId12"/>
    <p:sldId id="268" r:id="rId13"/>
    <p:sldId id="269" r:id="rId14"/>
    <p:sldId id="270" r:id="rId15"/>
    <p:sldId id="271" r:id="rId16"/>
    <p:sldId id="272" r:id="rId17"/>
    <p:sldId id="273" r:id="rId18"/>
    <p:sldId id="274" r:id="rId19"/>
    <p:sldId id="286" r:id="rId20"/>
    <p:sldId id="284" r:id="rId21"/>
    <p:sldId id="260" r:id="rId22"/>
    <p:sldId id="275" r:id="rId23"/>
    <p:sldId id="276" r:id="rId24"/>
    <p:sldId id="277" r:id="rId25"/>
    <p:sldId id="278" r:id="rId26"/>
    <p:sldId id="279" r:id="rId27"/>
    <p:sldId id="285" r:id="rId28"/>
    <p:sldId id="280" r:id="rId29"/>
    <p:sldId id="281" r:id="rId30"/>
    <p:sldId id="282" r:id="rId31"/>
    <p:sldId id="287" r:id="rId32"/>
    <p:sldId id="290" r:id="rId33"/>
    <p:sldId id="29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686"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A041997-BF90-4AD9-B3B2-173331CC9955}" type="datetimeFigureOut">
              <a:rPr lang="ar-IQ" smtClean="0"/>
              <a:t>02/05/1446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A95616-0695-49DD-8859-5FD3319771B1}" type="slidenum">
              <a:rPr lang="ar-IQ" smtClean="0"/>
              <a:t>‹#›</a:t>
            </a:fld>
            <a:endParaRPr lang="ar-IQ"/>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54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041997-BF90-4AD9-B3B2-173331CC9955}" type="datetimeFigureOut">
              <a:rPr lang="ar-IQ" smtClean="0"/>
              <a:t>02/05/1446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A95616-0695-49DD-8859-5FD3319771B1}" type="slidenum">
              <a:rPr lang="ar-IQ" smtClean="0"/>
              <a:t>‹#›</a:t>
            </a:fld>
            <a:endParaRPr lang="ar-IQ"/>
          </a:p>
        </p:txBody>
      </p:sp>
    </p:spTree>
    <p:extLst>
      <p:ext uri="{BB962C8B-B14F-4D97-AF65-F5344CB8AC3E}">
        <p14:creationId xmlns:p14="http://schemas.microsoft.com/office/powerpoint/2010/main" val="98197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041997-BF90-4AD9-B3B2-173331CC9955}" type="datetimeFigureOut">
              <a:rPr lang="ar-IQ" smtClean="0"/>
              <a:t>02/05/1446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A95616-0695-49DD-8859-5FD3319771B1}" type="slidenum">
              <a:rPr lang="ar-IQ" smtClean="0"/>
              <a:t>‹#›</a:t>
            </a:fld>
            <a:endParaRPr lang="ar-IQ"/>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94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041997-BF90-4AD9-B3B2-173331CC9955}" type="datetimeFigureOut">
              <a:rPr lang="ar-IQ" smtClean="0"/>
              <a:t>02/05/1446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A95616-0695-49DD-8859-5FD3319771B1}" type="slidenum">
              <a:rPr lang="ar-IQ" smtClean="0"/>
              <a:t>‹#›</a:t>
            </a:fld>
            <a:endParaRPr lang="ar-IQ"/>
          </a:p>
        </p:txBody>
      </p:sp>
    </p:spTree>
    <p:extLst>
      <p:ext uri="{BB962C8B-B14F-4D97-AF65-F5344CB8AC3E}">
        <p14:creationId xmlns:p14="http://schemas.microsoft.com/office/powerpoint/2010/main" val="4110286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041997-BF90-4AD9-B3B2-173331CC9955}" type="datetimeFigureOut">
              <a:rPr lang="ar-IQ" smtClean="0"/>
              <a:t>02/05/1446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A95616-0695-49DD-8859-5FD3319771B1}" type="slidenum">
              <a:rPr lang="ar-IQ" smtClean="0"/>
              <a:t>‹#›</a:t>
            </a:fld>
            <a:endParaRPr lang="ar-IQ"/>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311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041997-BF90-4AD9-B3B2-173331CC9955}" type="datetimeFigureOut">
              <a:rPr lang="ar-IQ" smtClean="0"/>
              <a:t>02/05/1446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7A95616-0695-49DD-8859-5FD3319771B1}" type="slidenum">
              <a:rPr lang="ar-IQ" smtClean="0"/>
              <a:t>‹#›</a:t>
            </a:fld>
            <a:endParaRPr lang="ar-IQ"/>
          </a:p>
        </p:txBody>
      </p:sp>
    </p:spTree>
    <p:extLst>
      <p:ext uri="{BB962C8B-B14F-4D97-AF65-F5344CB8AC3E}">
        <p14:creationId xmlns:p14="http://schemas.microsoft.com/office/powerpoint/2010/main" val="373568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041997-BF90-4AD9-B3B2-173331CC9955}" type="datetimeFigureOut">
              <a:rPr lang="ar-IQ" smtClean="0"/>
              <a:t>02/05/1446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7A95616-0695-49DD-8859-5FD3319771B1}" type="slidenum">
              <a:rPr lang="ar-IQ" smtClean="0"/>
              <a:t>‹#›</a:t>
            </a:fld>
            <a:endParaRPr lang="ar-IQ"/>
          </a:p>
        </p:txBody>
      </p:sp>
    </p:spTree>
    <p:extLst>
      <p:ext uri="{BB962C8B-B14F-4D97-AF65-F5344CB8AC3E}">
        <p14:creationId xmlns:p14="http://schemas.microsoft.com/office/powerpoint/2010/main" val="168007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041997-BF90-4AD9-B3B2-173331CC9955}" type="datetimeFigureOut">
              <a:rPr lang="ar-IQ" smtClean="0"/>
              <a:t>02/05/1446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7A95616-0695-49DD-8859-5FD3319771B1}" type="slidenum">
              <a:rPr lang="ar-IQ" smtClean="0"/>
              <a:t>‹#›</a:t>
            </a:fld>
            <a:endParaRPr lang="ar-IQ"/>
          </a:p>
        </p:txBody>
      </p:sp>
    </p:spTree>
    <p:extLst>
      <p:ext uri="{BB962C8B-B14F-4D97-AF65-F5344CB8AC3E}">
        <p14:creationId xmlns:p14="http://schemas.microsoft.com/office/powerpoint/2010/main" val="79260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41997-BF90-4AD9-B3B2-173331CC9955}" type="datetimeFigureOut">
              <a:rPr lang="ar-IQ" smtClean="0"/>
              <a:t>02/05/1446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7A95616-0695-49DD-8859-5FD3319771B1}" type="slidenum">
              <a:rPr lang="ar-IQ" smtClean="0"/>
              <a:t>‹#›</a:t>
            </a:fld>
            <a:endParaRPr lang="ar-IQ"/>
          </a:p>
        </p:txBody>
      </p:sp>
    </p:spTree>
    <p:extLst>
      <p:ext uri="{BB962C8B-B14F-4D97-AF65-F5344CB8AC3E}">
        <p14:creationId xmlns:p14="http://schemas.microsoft.com/office/powerpoint/2010/main" val="362418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041997-BF90-4AD9-B3B2-173331CC9955}" type="datetimeFigureOut">
              <a:rPr lang="ar-IQ" smtClean="0"/>
              <a:t>02/05/1446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7A95616-0695-49DD-8859-5FD3319771B1}" type="slidenum">
              <a:rPr lang="ar-IQ" smtClean="0"/>
              <a:t>‹#›</a:t>
            </a:fld>
            <a:endParaRPr lang="ar-IQ"/>
          </a:p>
        </p:txBody>
      </p:sp>
    </p:spTree>
    <p:extLst>
      <p:ext uri="{BB962C8B-B14F-4D97-AF65-F5344CB8AC3E}">
        <p14:creationId xmlns:p14="http://schemas.microsoft.com/office/powerpoint/2010/main" val="204925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A041997-BF90-4AD9-B3B2-173331CC9955}" type="datetimeFigureOut">
              <a:rPr lang="ar-IQ" smtClean="0"/>
              <a:t>02/05/1446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7A95616-0695-49DD-8859-5FD3319771B1}" type="slidenum">
              <a:rPr lang="ar-IQ" smtClean="0"/>
              <a:t>‹#›</a:t>
            </a:fld>
            <a:endParaRPr lang="ar-IQ"/>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176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A041997-BF90-4AD9-B3B2-173331CC9955}" type="datetimeFigureOut">
              <a:rPr lang="ar-IQ" smtClean="0"/>
              <a:t>02/05/1446</a:t>
            </a:fld>
            <a:endParaRPr lang="ar-IQ"/>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ar-IQ"/>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7A95616-0695-49DD-8859-5FD3319771B1}" type="slidenum">
              <a:rPr lang="ar-IQ" smtClean="0"/>
              <a:t>‹#›</a:t>
            </a:fld>
            <a:endParaRPr lang="ar-IQ"/>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718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53038" y="4960137"/>
            <a:ext cx="5829300" cy="1463040"/>
          </a:xfrm>
          <a:solidFill>
            <a:schemeClr val="accent1">
              <a:lumMod val="60000"/>
              <a:lumOff val="40000"/>
            </a:schemeClr>
          </a:solidFill>
          <a:effectLst>
            <a:glow rad="101600">
              <a:schemeClr val="accent5">
                <a:satMod val="175000"/>
                <a:alpha val="40000"/>
              </a:schemeClr>
            </a:glow>
          </a:effectLst>
        </p:spPr>
        <p:txBody>
          <a:bodyPr>
            <a:normAutofit fontScale="90000"/>
          </a:bodyPr>
          <a:lstStyle/>
          <a:p>
            <a:pPr algn="ctr"/>
            <a:r>
              <a:rPr lang="en-US" sz="6000" dirty="0">
                <a:solidFill>
                  <a:srgbClr val="FF0000"/>
                </a:solidFill>
                <a:latin typeface="Arial Black" panose="020B0A04020102020204" pitchFamily="34" charset="0"/>
              </a:rPr>
              <a:t>Biology of B-Cells</a:t>
            </a:r>
            <a:endParaRPr lang="ar-IQ" sz="6000" dirty="0">
              <a:solidFill>
                <a:srgbClr val="FF0000"/>
              </a:solidFill>
              <a:latin typeface="Arial Black" panose="020B0A04020102020204" pitchFamily="34" charset="0"/>
            </a:endParaRPr>
          </a:p>
        </p:txBody>
      </p:sp>
      <p:sp>
        <p:nvSpPr>
          <p:cNvPr id="3" name="عنوان فرعي 2"/>
          <p:cNvSpPr>
            <a:spLocks noGrp="1"/>
          </p:cNvSpPr>
          <p:nvPr>
            <p:ph type="subTitle" idx="1"/>
          </p:nvPr>
        </p:nvSpPr>
        <p:spPr>
          <a:xfrm>
            <a:off x="6228184" y="4960137"/>
            <a:ext cx="2915816" cy="1463040"/>
          </a:xfrm>
        </p:spPr>
        <p:txBody>
          <a:bodyPr/>
          <a:lstStyle/>
          <a:p>
            <a:r>
              <a:rPr lang="en-US" dirty="0" err="1">
                <a:solidFill>
                  <a:schemeClr val="tx1"/>
                </a:solidFill>
                <a:latin typeface="Cooper Black" panose="0208090404030B020404" pitchFamily="18" charset="0"/>
              </a:rPr>
              <a:t>Phd</a:t>
            </a:r>
            <a:r>
              <a:rPr lang="en-US" dirty="0">
                <a:solidFill>
                  <a:schemeClr val="tx1"/>
                </a:solidFill>
                <a:latin typeface="Cooper Black" panose="0208090404030B020404" pitchFamily="18" charset="0"/>
              </a:rPr>
              <a:t>. dr. Rana A. Fayez</a:t>
            </a:r>
          </a:p>
          <a:p>
            <a:r>
              <a:rPr lang="en-US" dirty="0">
                <a:solidFill>
                  <a:schemeClr val="tx1"/>
                </a:solidFill>
                <a:latin typeface="Cooper Black" panose="0208090404030B020404" pitchFamily="18" charset="0"/>
              </a:rPr>
              <a:t>Microbiology &amp; Immunity</a:t>
            </a:r>
          </a:p>
          <a:p>
            <a:endParaRPr lang="ar-IQ" dirty="0">
              <a:solidFill>
                <a:schemeClr val="tx1"/>
              </a:solidFill>
              <a:latin typeface="Cooper Black" panose="0208090404030B020404" pitchFamily="18" charset="0"/>
            </a:endParaRPr>
          </a:p>
        </p:txBody>
      </p:sp>
    </p:spTree>
    <p:extLst>
      <p:ext uri="{BB962C8B-B14F-4D97-AF65-F5344CB8AC3E}">
        <p14:creationId xmlns:p14="http://schemas.microsoft.com/office/powerpoint/2010/main" val="1789438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585216"/>
            <a:ext cx="8496944" cy="1499616"/>
          </a:xfrm>
          <a:solidFill>
            <a:schemeClr val="accent2">
              <a:lumMod val="40000"/>
              <a:lumOff val="60000"/>
            </a:schemeClr>
          </a:solidFill>
        </p:spPr>
        <p:txBody>
          <a:bodyPr>
            <a:normAutofit/>
          </a:bodyPr>
          <a:lstStyle/>
          <a:p>
            <a:r>
              <a:rPr lang="en-US" sz="3200" b="1" dirty="0">
                <a:latin typeface="Arial Black" panose="020B0A04020102020204" pitchFamily="34" charset="0"/>
              </a:rPr>
              <a:t>a) Progenitor B Cells Proliferate in Bone Marrow</a:t>
            </a:r>
            <a:endParaRPr lang="ar-IQ" sz="3200" dirty="0">
              <a:latin typeface="Arial Black" panose="020B0A04020102020204" pitchFamily="34" charset="0"/>
            </a:endParaRPr>
          </a:p>
        </p:txBody>
      </p:sp>
      <p:sp>
        <p:nvSpPr>
          <p:cNvPr id="3" name="عنصر نائب للمحتوى 2"/>
          <p:cNvSpPr>
            <a:spLocks noGrp="1"/>
          </p:cNvSpPr>
          <p:nvPr>
            <p:ph idx="1"/>
          </p:nvPr>
        </p:nvSpPr>
        <p:spPr>
          <a:xfrm>
            <a:off x="251520" y="2286000"/>
            <a:ext cx="8496944" cy="4023360"/>
          </a:xfrm>
        </p:spPr>
        <p:txBody>
          <a:bodyPr>
            <a:normAutofit fontScale="92500"/>
          </a:bodyPr>
          <a:lstStyle/>
          <a:p>
            <a:pPr algn="l" rtl="0"/>
            <a:r>
              <a:rPr lang="en-US" dirty="0"/>
              <a:t> </a:t>
            </a:r>
            <a:br>
              <a:rPr lang="en-US" dirty="0"/>
            </a:br>
            <a:r>
              <a:rPr lang="en-US" sz="3000" dirty="0">
                <a:latin typeface="Arial Black" panose="020B0A04020102020204" pitchFamily="34" charset="0"/>
              </a:rPr>
              <a:t>Bone-marrow stromal cells are required for maturation of progenitor B cells into precursor B cells. </a:t>
            </a:r>
          </a:p>
          <a:p>
            <a:pPr algn="l" rtl="0"/>
            <a:r>
              <a:rPr lang="en-US" sz="3500" dirty="0">
                <a:solidFill>
                  <a:srgbClr val="FF0000"/>
                </a:solidFill>
                <a:latin typeface="Arial Black" panose="020B0A04020102020204" pitchFamily="34" charset="0"/>
              </a:rPr>
              <a:t>stem cell factor </a:t>
            </a:r>
            <a:r>
              <a:rPr lang="en-US" sz="3000" dirty="0">
                <a:solidFill>
                  <a:srgbClr val="FF0000"/>
                </a:solidFill>
                <a:latin typeface="Arial Black" panose="020B0A04020102020204" pitchFamily="34" charset="0"/>
              </a:rPr>
              <a:t>(SCF)</a:t>
            </a:r>
          </a:p>
          <a:p>
            <a:pPr algn="l" rtl="0"/>
            <a:r>
              <a:rPr lang="en-US" sz="3000" dirty="0">
                <a:solidFill>
                  <a:srgbClr val="FF0000"/>
                </a:solidFill>
                <a:latin typeface="Arial Black" panose="020B0A04020102020204" pitchFamily="34" charset="0"/>
              </a:rPr>
              <a:t>VCAM-1 :Vascular cell adhesion molecule-</a:t>
            </a:r>
          </a:p>
          <a:p>
            <a:pPr algn="l" rtl="0"/>
            <a:r>
              <a:rPr lang="en-US" sz="3000" dirty="0">
                <a:solidFill>
                  <a:srgbClr val="FF0000"/>
                </a:solidFill>
                <a:latin typeface="Arial Black" panose="020B0A04020102020204" pitchFamily="34" charset="0"/>
              </a:rPr>
              <a:t>Progenitor B cell (pro-B cell)</a:t>
            </a:r>
          </a:p>
          <a:p>
            <a:pPr algn="l" rtl="0"/>
            <a:r>
              <a:rPr lang="en-US" sz="3000" dirty="0">
                <a:solidFill>
                  <a:srgbClr val="FF0000"/>
                </a:solidFill>
                <a:latin typeface="Arial Black" panose="020B0A04020102020204" pitchFamily="34" charset="0"/>
              </a:rPr>
              <a:t>precursor B cells (pre-B cells)</a:t>
            </a:r>
            <a:endParaRPr lang="ar-IQ" sz="30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076754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585216"/>
            <a:ext cx="8640960" cy="1499616"/>
          </a:xfrm>
          <a:solidFill>
            <a:schemeClr val="accent2">
              <a:lumMod val="40000"/>
              <a:lumOff val="60000"/>
            </a:schemeClr>
          </a:solidFill>
        </p:spPr>
        <p:txBody>
          <a:bodyPr>
            <a:normAutofit fontScale="90000"/>
          </a:bodyPr>
          <a:lstStyle/>
          <a:p>
            <a:br>
              <a:rPr lang="ar-IQ" b="1" dirty="0"/>
            </a:br>
            <a:r>
              <a:rPr lang="en-US" b="1" dirty="0"/>
              <a:t>b) Ig-Gene Rearrangement Produces Immature B Cells</a:t>
            </a:r>
            <a:br>
              <a:rPr lang="en-US" dirty="0"/>
            </a:br>
            <a:endParaRPr lang="ar-IQ" dirty="0"/>
          </a:p>
        </p:txBody>
      </p:sp>
      <p:sp>
        <p:nvSpPr>
          <p:cNvPr id="3" name="عنصر نائب للمحتوى 2"/>
          <p:cNvSpPr>
            <a:spLocks noGrp="1"/>
          </p:cNvSpPr>
          <p:nvPr>
            <p:ph idx="1"/>
          </p:nvPr>
        </p:nvSpPr>
        <p:spPr>
          <a:xfrm>
            <a:off x="179512" y="2286000"/>
            <a:ext cx="8640960" cy="4023360"/>
          </a:xfrm>
        </p:spPr>
        <p:txBody>
          <a:bodyPr/>
          <a:lstStyle/>
          <a:p>
            <a:pPr algn="l" rtl="0"/>
            <a:r>
              <a:rPr lang="en-US" sz="2800" dirty="0">
                <a:latin typeface="Arial Black" panose="020B0A04020102020204" pitchFamily="34" charset="0"/>
              </a:rPr>
              <a:t>Sequence of events and characteristics of the stages in B-cell maturation in the bone marrow</a:t>
            </a:r>
            <a:r>
              <a:rPr lang="en-US" dirty="0"/>
              <a:t>.</a:t>
            </a:r>
            <a:endParaRPr lang="ar-IQ" dirty="0"/>
          </a:p>
        </p:txBody>
      </p:sp>
    </p:spTree>
    <p:extLst>
      <p:ext uri="{BB962C8B-B14F-4D97-AF65-F5344CB8AC3E}">
        <p14:creationId xmlns:p14="http://schemas.microsoft.com/office/powerpoint/2010/main" val="2331887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40000"/>
              <a:lumOff val="60000"/>
            </a:schemeClr>
          </a:solidFill>
        </p:spPr>
        <p:txBody>
          <a:bodyPr>
            <a:normAutofit/>
          </a:bodyPr>
          <a:lstStyle/>
          <a:p>
            <a:r>
              <a:rPr lang="en-US" sz="3200" b="1" dirty="0">
                <a:latin typeface="Arial Black" panose="020B0A04020102020204" pitchFamily="34" charset="0"/>
              </a:rPr>
              <a:t>c) The Pre–B-Cell Receptor Is Essential for B-Cell Development</a:t>
            </a:r>
            <a:endParaRPr lang="ar-IQ" sz="3200" dirty="0">
              <a:latin typeface="Arial Black" panose="020B0A04020102020204" pitchFamily="34" charset="0"/>
            </a:endParaRPr>
          </a:p>
        </p:txBody>
      </p:sp>
      <p:sp>
        <p:nvSpPr>
          <p:cNvPr id="3" name="عنصر نائب للمحتوى 2"/>
          <p:cNvSpPr>
            <a:spLocks noGrp="1"/>
          </p:cNvSpPr>
          <p:nvPr>
            <p:ph idx="1"/>
          </p:nvPr>
        </p:nvSpPr>
        <p:spPr/>
        <p:txBody>
          <a:bodyPr/>
          <a:lstStyle/>
          <a:p>
            <a:pPr algn="l" rtl="0"/>
            <a:r>
              <a:rPr lang="en-US" dirty="0"/>
              <a:t> </a:t>
            </a:r>
            <a:br>
              <a:rPr lang="en-US" dirty="0"/>
            </a:br>
            <a:r>
              <a:rPr lang="en-US" dirty="0">
                <a:latin typeface="Arial Black" panose="020B0A04020102020204" pitchFamily="34" charset="0"/>
              </a:rPr>
              <a:t> immunoglobulin and surrogate light chain at different stages of B-cell differentiation in the bone marrow</a:t>
            </a:r>
            <a:r>
              <a:rPr lang="en-US" dirty="0"/>
              <a:t>.</a:t>
            </a:r>
            <a:endParaRPr lang="ar-IQ" dirty="0"/>
          </a:p>
        </p:txBody>
      </p:sp>
    </p:spTree>
    <p:extLst>
      <p:ext uri="{BB962C8B-B14F-4D97-AF65-F5344CB8AC3E}">
        <p14:creationId xmlns:p14="http://schemas.microsoft.com/office/powerpoint/2010/main" val="1140577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40000"/>
              <a:lumOff val="60000"/>
            </a:schemeClr>
          </a:solidFill>
        </p:spPr>
        <p:txBody>
          <a:bodyPr>
            <a:normAutofit/>
          </a:bodyPr>
          <a:lstStyle/>
          <a:p>
            <a:pPr rtl="0"/>
            <a:r>
              <a:rPr lang="en-US" sz="3200" b="1" dirty="0">
                <a:latin typeface="Arial Black" panose="020B0A04020102020204" pitchFamily="34" charset="0"/>
              </a:rPr>
              <a:t>d) Self-Reactive B Cells Are Selected in Bone Marrow</a:t>
            </a:r>
            <a:endParaRPr lang="ar-IQ" sz="3200" dirty="0">
              <a:latin typeface="Arial Black" panose="020B0A04020102020204" pitchFamily="34" charset="0"/>
            </a:endParaRPr>
          </a:p>
        </p:txBody>
      </p:sp>
      <p:sp>
        <p:nvSpPr>
          <p:cNvPr id="3" name="عنصر نائب للمحتوى 2"/>
          <p:cNvSpPr>
            <a:spLocks noGrp="1"/>
          </p:cNvSpPr>
          <p:nvPr>
            <p:ph idx="1"/>
          </p:nvPr>
        </p:nvSpPr>
        <p:spPr/>
        <p:txBody>
          <a:bodyPr/>
          <a:lstStyle/>
          <a:p>
            <a:pPr algn="l" rtl="0"/>
            <a:br>
              <a:rPr lang="en-US" dirty="0"/>
            </a:br>
            <a:r>
              <a:rPr lang="en-US" dirty="0">
                <a:latin typeface="Arial Black" panose="020B0A04020102020204" pitchFamily="34" charset="0"/>
              </a:rPr>
              <a:t>Experimental evidence for negative selection (clonal deletion) of self-reactive B cells during maturation in the bone marrow</a:t>
            </a:r>
            <a:endParaRPr lang="ar-IQ" dirty="0">
              <a:latin typeface="Arial Black" panose="020B0A04020102020204" pitchFamily="34" charset="0"/>
            </a:endParaRPr>
          </a:p>
        </p:txBody>
      </p:sp>
    </p:spTree>
    <p:extLst>
      <p:ext uri="{BB962C8B-B14F-4D97-AF65-F5344CB8AC3E}">
        <p14:creationId xmlns:p14="http://schemas.microsoft.com/office/powerpoint/2010/main" val="1723718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blipFill>
            <a:blip r:embed="rId2"/>
            <a:tile tx="0" ty="0" sx="100000" sy="100000" flip="none" algn="tl"/>
          </a:blipFill>
        </p:spPr>
        <p:txBody>
          <a:bodyPr>
            <a:normAutofit/>
          </a:bodyPr>
          <a:lstStyle/>
          <a:p>
            <a:r>
              <a:rPr lang="en-US" sz="3200" b="1" dirty="0">
                <a:solidFill>
                  <a:srgbClr val="FF0000"/>
                </a:solidFill>
                <a:latin typeface="Arial Black" panose="020B0A04020102020204" pitchFamily="34" charset="0"/>
              </a:rPr>
              <a:t>3.B-Cell Activation and Proliferation</a:t>
            </a:r>
            <a:endParaRPr lang="ar-IQ" sz="3200" dirty="0">
              <a:solidFill>
                <a:srgbClr val="FF0000"/>
              </a:solidFill>
              <a:latin typeface="Arial Black" panose="020B0A04020102020204" pitchFamily="34" charset="0"/>
            </a:endParaRPr>
          </a:p>
        </p:txBody>
      </p:sp>
      <p:sp>
        <p:nvSpPr>
          <p:cNvPr id="3" name="عنصر نائب للمحتوى 2"/>
          <p:cNvSpPr>
            <a:spLocks noGrp="1"/>
          </p:cNvSpPr>
          <p:nvPr>
            <p:ph idx="1"/>
          </p:nvPr>
        </p:nvSpPr>
        <p:spPr/>
        <p:txBody>
          <a:bodyPr>
            <a:normAutofit/>
          </a:bodyPr>
          <a:lstStyle/>
          <a:p>
            <a:pPr algn="l" rtl="0"/>
            <a:r>
              <a:rPr lang="en-US" dirty="0"/>
              <a:t> </a:t>
            </a:r>
            <a:br>
              <a:rPr lang="en-US" dirty="0"/>
            </a:br>
            <a:r>
              <a:rPr lang="en-US" dirty="0">
                <a:latin typeface="Arial Black" panose="020B0A04020102020204" pitchFamily="34" charset="0"/>
              </a:rPr>
              <a:t>After export of B cells from the bone marrow, activation, proliferation, and differentiation occur in the periphery and require antigen. </a:t>
            </a:r>
          </a:p>
          <a:p>
            <a:pPr algn="l" rtl="0"/>
            <a:r>
              <a:rPr lang="en-US" dirty="0">
                <a:latin typeface="Arial Black" panose="020B0A04020102020204" pitchFamily="34" charset="0"/>
              </a:rPr>
              <a:t>Antigen-driven activation and clonal selection of naive B cells leads to generation of plasma cells and memory B cells. </a:t>
            </a:r>
          </a:p>
          <a:p>
            <a:pPr algn="l" rtl="0"/>
            <a:r>
              <a:rPr lang="en-US" dirty="0">
                <a:latin typeface="Arial Black" panose="020B0A04020102020204" pitchFamily="34" charset="0"/>
              </a:rPr>
              <a:t>In the absence of antigen-induced activation, naive B cells in the periphery have a short life span, dying within a few weeks by apoptosis</a:t>
            </a:r>
            <a:r>
              <a:rPr lang="en-US" dirty="0"/>
              <a:t>.</a:t>
            </a:r>
            <a:endParaRPr lang="ar-IQ" dirty="0"/>
          </a:p>
        </p:txBody>
      </p:sp>
    </p:spTree>
    <p:extLst>
      <p:ext uri="{BB962C8B-B14F-4D97-AF65-F5344CB8AC3E}">
        <p14:creationId xmlns:p14="http://schemas.microsoft.com/office/powerpoint/2010/main" val="2656568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38480" y="41976"/>
            <a:ext cx="7290054" cy="1499616"/>
          </a:xfrm>
        </p:spPr>
        <p:txBody>
          <a:bodyPr>
            <a:normAutofit/>
          </a:bodyPr>
          <a:lstStyle/>
          <a:p>
            <a:pPr rtl="0"/>
            <a:r>
              <a:rPr lang="en-US" sz="3200" b="1" dirty="0">
                <a:solidFill>
                  <a:srgbClr val="FF0000"/>
                </a:solidFill>
              </a:rPr>
              <a:t>a) Thymus-Dependent and Thymus- Independent Antigen Have Different Requirements for Response</a:t>
            </a:r>
            <a:endParaRPr lang="ar-IQ" sz="3200" dirty="0">
              <a:solidFill>
                <a:srgbClr val="FF0000"/>
              </a:solidFill>
            </a:endParaRPr>
          </a:p>
        </p:txBody>
      </p:sp>
      <p:sp>
        <p:nvSpPr>
          <p:cNvPr id="3" name="عنصر نائب للمحتوى 2"/>
          <p:cNvSpPr>
            <a:spLocks noGrp="1"/>
          </p:cNvSpPr>
          <p:nvPr>
            <p:ph idx="1"/>
          </p:nvPr>
        </p:nvSpPr>
        <p:spPr>
          <a:xfrm>
            <a:off x="251521" y="1556792"/>
            <a:ext cx="8352928" cy="4023360"/>
          </a:xfrm>
        </p:spPr>
        <p:txBody>
          <a:bodyPr>
            <a:normAutofit fontScale="25000" lnSpcReduction="20000"/>
          </a:bodyPr>
          <a:lstStyle/>
          <a:p>
            <a:pPr algn="l" rtl="0">
              <a:lnSpc>
                <a:spcPct val="120000"/>
              </a:lnSpc>
            </a:pPr>
            <a:br>
              <a:rPr lang="en-US" dirty="0"/>
            </a:br>
            <a:r>
              <a:rPr lang="en-US" sz="5000" dirty="0">
                <a:latin typeface="Arial Black" panose="020B0A04020102020204" pitchFamily="34" charset="0"/>
              </a:rPr>
              <a:t>Depending on the nature of the antigen, B-cell activation proceeds by two different routes, one dependent upon TH cells, the other not. </a:t>
            </a:r>
          </a:p>
          <a:p>
            <a:pPr algn="l" rtl="0">
              <a:lnSpc>
                <a:spcPct val="120000"/>
              </a:lnSpc>
            </a:pPr>
            <a:endParaRPr lang="en-US" sz="5000" dirty="0">
              <a:latin typeface="Arial Black" panose="020B0A04020102020204" pitchFamily="34" charset="0"/>
            </a:endParaRPr>
          </a:p>
          <a:p>
            <a:pPr algn="l" rtl="0">
              <a:lnSpc>
                <a:spcPct val="120000"/>
              </a:lnSpc>
            </a:pPr>
            <a:r>
              <a:rPr lang="en-US" sz="5000" dirty="0">
                <a:latin typeface="Arial Black" panose="020B0A04020102020204" pitchFamily="34" charset="0"/>
              </a:rPr>
              <a:t>The B-cell response to thymus-dependent (TD) antigens requires direct contact with TH cells, not simply exposure to TH-derived cytokines.</a:t>
            </a:r>
          </a:p>
          <a:p>
            <a:pPr algn="l" rtl="0">
              <a:lnSpc>
                <a:spcPct val="120000"/>
              </a:lnSpc>
            </a:pPr>
            <a:r>
              <a:rPr lang="en-US" sz="5000" dirty="0">
                <a:latin typeface="Arial Black" panose="020B0A04020102020204" pitchFamily="34" charset="0"/>
              </a:rPr>
              <a:t> </a:t>
            </a:r>
          </a:p>
          <a:p>
            <a:pPr algn="l" rtl="0">
              <a:lnSpc>
                <a:spcPct val="120000"/>
              </a:lnSpc>
            </a:pPr>
            <a:r>
              <a:rPr lang="en-US" sz="5000" dirty="0">
                <a:latin typeface="Arial Black" panose="020B0A04020102020204" pitchFamily="34" charset="0"/>
              </a:rPr>
              <a:t>Antigens that can activate B cells in the absence of this kind of direct participation by TH cells are known as thymus-independent (TI) antigens</a:t>
            </a:r>
            <a:r>
              <a:rPr lang="en-US" sz="5000" dirty="0"/>
              <a:t>.</a:t>
            </a:r>
            <a:br>
              <a:rPr lang="en-US" sz="5000" dirty="0"/>
            </a:br>
            <a:endParaRPr lang="en-US" sz="5000" dirty="0"/>
          </a:p>
          <a:p>
            <a:pPr algn="l" rtl="0">
              <a:lnSpc>
                <a:spcPct val="120000"/>
              </a:lnSpc>
            </a:pPr>
            <a:r>
              <a:rPr lang="en-US" sz="5000" dirty="0"/>
              <a:t>  </a:t>
            </a:r>
            <a:r>
              <a:rPr lang="en-US" sz="5000" dirty="0">
                <a:latin typeface="Arial Black" panose="020B0A04020102020204" pitchFamily="34" charset="0"/>
              </a:rPr>
              <a:t>TI antigens are divided into types 1 and 2, and they activate B cells by different mechanisms. </a:t>
            </a:r>
          </a:p>
          <a:p>
            <a:pPr algn="l" rtl="0">
              <a:lnSpc>
                <a:spcPct val="120000"/>
              </a:lnSpc>
            </a:pPr>
            <a:endParaRPr lang="en-US" sz="5000" dirty="0">
              <a:latin typeface="Arial Black" panose="020B0A04020102020204" pitchFamily="34" charset="0"/>
            </a:endParaRPr>
          </a:p>
          <a:p>
            <a:pPr algn="l" rtl="0">
              <a:lnSpc>
                <a:spcPct val="120000"/>
              </a:lnSpc>
            </a:pPr>
            <a:r>
              <a:rPr lang="en-US" sz="5000" dirty="0">
                <a:latin typeface="Arial Black" panose="020B0A04020102020204" pitchFamily="34" charset="0"/>
              </a:rPr>
              <a:t>Some bacterial cell-wall components, </a:t>
            </a:r>
            <a:r>
              <a:rPr lang="en-US" sz="5000" dirty="0" err="1">
                <a:latin typeface="Arial Black" panose="020B0A04020102020204" pitchFamily="34" charset="0"/>
              </a:rPr>
              <a:t>includinglipopolysaccharide</a:t>
            </a:r>
            <a:r>
              <a:rPr lang="en-US" sz="5000" dirty="0">
                <a:latin typeface="Arial Black" panose="020B0A04020102020204" pitchFamily="34" charset="0"/>
              </a:rPr>
              <a:t> (LPS), function as type 1 thymus-independent (TI-1) antigens. </a:t>
            </a:r>
          </a:p>
          <a:p>
            <a:pPr algn="l" rtl="0">
              <a:lnSpc>
                <a:spcPct val="120000"/>
              </a:lnSpc>
            </a:pPr>
            <a:endParaRPr lang="en-US" sz="5000" dirty="0">
              <a:latin typeface="Arial Black" panose="020B0A04020102020204" pitchFamily="34" charset="0"/>
            </a:endParaRPr>
          </a:p>
          <a:p>
            <a:pPr algn="l" rtl="0">
              <a:lnSpc>
                <a:spcPct val="120000"/>
              </a:lnSpc>
            </a:pPr>
            <a:r>
              <a:rPr lang="en-US" sz="5000" dirty="0">
                <a:latin typeface="Arial Black" panose="020B0A04020102020204" pitchFamily="34" charset="0"/>
              </a:rPr>
              <a:t>Type 2 thymus-independent (TI-2) antigens are highly repetitious molecules such as polymeric proteins (e.g., bacterial </a:t>
            </a:r>
            <a:r>
              <a:rPr lang="en-US" sz="5000" dirty="0" err="1">
                <a:latin typeface="Arial Black" panose="020B0A04020102020204" pitchFamily="34" charset="0"/>
              </a:rPr>
              <a:t>flagellin</a:t>
            </a:r>
            <a:r>
              <a:rPr lang="en-US" sz="5000" dirty="0">
                <a:latin typeface="Arial Black" panose="020B0A04020102020204" pitchFamily="34" charset="0"/>
              </a:rPr>
              <a:t>) or bacterial cell-wall polysaccharides with repeating polysaccharide units.</a:t>
            </a:r>
          </a:p>
          <a:p>
            <a:pPr>
              <a:lnSpc>
                <a:spcPct val="120000"/>
              </a:lnSpc>
            </a:pPr>
            <a:br>
              <a:rPr lang="en-US" sz="5000" dirty="0"/>
            </a:br>
            <a:endParaRPr lang="ar-IQ" sz="5000" dirty="0"/>
          </a:p>
        </p:txBody>
      </p:sp>
    </p:spTree>
    <p:extLst>
      <p:ext uri="{BB962C8B-B14F-4D97-AF65-F5344CB8AC3E}">
        <p14:creationId xmlns:p14="http://schemas.microsoft.com/office/powerpoint/2010/main" val="3903878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435280" cy="6336704"/>
          </a:xfrm>
        </p:spPr>
        <p:txBody>
          <a:bodyPr>
            <a:normAutofit fontScale="32500" lnSpcReduction="20000"/>
          </a:bodyPr>
          <a:lstStyle/>
          <a:p>
            <a:pPr algn="l" rtl="0"/>
            <a:r>
              <a:rPr lang="en-US" sz="6000" b="1" dirty="0">
                <a:solidFill>
                  <a:srgbClr val="FF0000"/>
                </a:solidFill>
                <a:latin typeface="Arial Black" panose="020B0A04020102020204" pitchFamily="34" charset="0"/>
              </a:rPr>
              <a:t>b</a:t>
            </a:r>
            <a:r>
              <a:rPr lang="en-US" sz="6000" b="1" dirty="0">
                <a:latin typeface="Arial Black" panose="020B0A04020102020204" pitchFamily="34" charset="0"/>
              </a:rPr>
              <a:t>) Two Types of Signals Drive B Cells into and Through the Cell Cycle. </a:t>
            </a:r>
          </a:p>
          <a:p>
            <a:pPr algn="l" rtl="0"/>
            <a:br>
              <a:rPr lang="en-US" sz="6000" dirty="0">
                <a:latin typeface="Arial Black" panose="020B0A04020102020204" pitchFamily="34" charset="0"/>
              </a:rPr>
            </a:br>
            <a:r>
              <a:rPr lang="en-US" sz="6000" dirty="0">
                <a:latin typeface="Arial Black" panose="020B0A04020102020204" pitchFamily="34" charset="0"/>
              </a:rPr>
              <a:t>An effective signal for B-cell activation involves two distinct signals induced by membrane events.</a:t>
            </a:r>
            <a:br>
              <a:rPr lang="en-US" sz="6000" dirty="0">
                <a:latin typeface="Arial Black" panose="020B0A04020102020204" pitchFamily="34" charset="0"/>
              </a:rPr>
            </a:br>
            <a:endParaRPr lang="en-US" sz="6000" dirty="0">
              <a:latin typeface="Arial Black" panose="020B0A04020102020204" pitchFamily="34" charset="0"/>
            </a:endParaRPr>
          </a:p>
          <a:p>
            <a:pPr algn="l" rtl="0"/>
            <a:r>
              <a:rPr lang="en-US" sz="6000" dirty="0">
                <a:solidFill>
                  <a:srgbClr val="FF0000"/>
                </a:solidFill>
                <a:latin typeface="Arial Black" panose="020B0A04020102020204" pitchFamily="34" charset="0"/>
              </a:rPr>
              <a:t>c</a:t>
            </a:r>
            <a:r>
              <a:rPr lang="en-US" sz="6000" b="1" dirty="0">
                <a:latin typeface="Arial Black" panose="020B0A04020102020204" pitchFamily="34" charset="0"/>
              </a:rPr>
              <a:t>) Transduction of Activating Signals Involves Ig-/Ig- Heterodimers</a:t>
            </a:r>
            <a:br>
              <a:rPr lang="en-US" sz="6000" dirty="0">
                <a:latin typeface="Arial Black" panose="020B0A04020102020204" pitchFamily="34" charset="0"/>
              </a:rPr>
            </a:br>
            <a:endParaRPr lang="en-US" sz="6000" dirty="0">
              <a:latin typeface="Arial Black" panose="020B0A04020102020204" pitchFamily="34" charset="0"/>
            </a:endParaRPr>
          </a:p>
          <a:p>
            <a:pPr algn="l" rtl="0"/>
            <a:r>
              <a:rPr lang="en-US" sz="6000" dirty="0">
                <a:latin typeface="Arial Black" panose="020B0A04020102020204" pitchFamily="34" charset="0"/>
              </a:rPr>
              <a:t> </a:t>
            </a:r>
            <a:r>
              <a:rPr lang="en-US" sz="6000" b="1" dirty="0">
                <a:latin typeface="Arial Black" panose="020B0A04020102020204" pitchFamily="34" charset="0"/>
              </a:rPr>
              <a:t>Some of the many signal-transduction pathways</a:t>
            </a:r>
            <a:br>
              <a:rPr lang="en-US" sz="6000" dirty="0">
                <a:latin typeface="Arial Black" panose="020B0A04020102020204" pitchFamily="34" charset="0"/>
              </a:rPr>
            </a:br>
            <a:r>
              <a:rPr lang="en-US" sz="6000" dirty="0">
                <a:latin typeface="Arial Black" panose="020B0A04020102020204" pitchFamily="34" charset="0"/>
              </a:rPr>
              <a:t>activated by the BCR.</a:t>
            </a:r>
            <a:br>
              <a:rPr lang="en-US" sz="6000" dirty="0">
                <a:latin typeface="Arial Black" panose="020B0A04020102020204" pitchFamily="34" charset="0"/>
              </a:rPr>
            </a:br>
            <a:endParaRPr lang="en-US" sz="6000" dirty="0">
              <a:latin typeface="Arial Black" panose="020B0A04020102020204" pitchFamily="34" charset="0"/>
            </a:endParaRPr>
          </a:p>
          <a:p>
            <a:pPr algn="l" rtl="0"/>
            <a:r>
              <a:rPr lang="en-US" sz="6000" dirty="0">
                <a:solidFill>
                  <a:srgbClr val="FF0000"/>
                </a:solidFill>
                <a:latin typeface="Arial Black" panose="020B0A04020102020204" pitchFamily="34" charset="0"/>
              </a:rPr>
              <a:t>d</a:t>
            </a:r>
            <a:r>
              <a:rPr lang="en-US" sz="6000" b="1" dirty="0">
                <a:latin typeface="Arial Black" panose="020B0A04020102020204" pitchFamily="34" charset="0"/>
              </a:rPr>
              <a:t>) The B-Cell–</a:t>
            </a:r>
            <a:r>
              <a:rPr lang="en-US" sz="6000" b="1" dirty="0" err="1">
                <a:latin typeface="Arial Black" panose="020B0A04020102020204" pitchFamily="34" charset="0"/>
              </a:rPr>
              <a:t>Coreceptor</a:t>
            </a:r>
            <a:r>
              <a:rPr lang="en-US" sz="6000" b="1" dirty="0">
                <a:latin typeface="Arial Black" panose="020B0A04020102020204" pitchFamily="34" charset="0"/>
              </a:rPr>
              <a:t> Complex Can Enhance B-Cell Responses</a:t>
            </a:r>
          </a:p>
          <a:p>
            <a:pPr algn="l" rtl="0"/>
            <a:br>
              <a:rPr lang="en-US" sz="6000" dirty="0">
                <a:latin typeface="Arial Black" panose="020B0A04020102020204" pitchFamily="34" charset="0"/>
              </a:rPr>
            </a:br>
            <a:r>
              <a:rPr lang="en-US" sz="6000" dirty="0">
                <a:latin typeface="Arial Black" panose="020B0A04020102020204" pitchFamily="34" charset="0"/>
              </a:rPr>
              <a:t>The B-cell </a:t>
            </a:r>
            <a:r>
              <a:rPr lang="en-US" sz="6000" dirty="0" err="1">
                <a:latin typeface="Arial Black" panose="020B0A04020102020204" pitchFamily="34" charset="0"/>
              </a:rPr>
              <a:t>coreceptor</a:t>
            </a:r>
            <a:r>
              <a:rPr lang="en-US" sz="6000" dirty="0">
                <a:latin typeface="Arial Black" panose="020B0A04020102020204" pitchFamily="34" charset="0"/>
              </a:rPr>
              <a:t> is a complex of three cell membrane molecules: </a:t>
            </a:r>
          </a:p>
          <a:p>
            <a:pPr marL="0" indent="0" algn="l" rtl="0">
              <a:buNone/>
            </a:pPr>
            <a:r>
              <a:rPr lang="en-US" sz="6000" dirty="0">
                <a:latin typeface="Arial Black" panose="020B0A04020102020204" pitchFamily="34" charset="0"/>
              </a:rPr>
              <a:t>     </a:t>
            </a:r>
            <a:r>
              <a:rPr lang="en-US" sz="6000" b="1" dirty="0">
                <a:latin typeface="Arial Black" panose="020B0A04020102020204" pitchFamily="34" charset="0"/>
              </a:rPr>
              <a:t>in Most B-Cell Responses</a:t>
            </a:r>
          </a:p>
          <a:p>
            <a:pPr marL="0" indent="0" algn="l" rtl="0">
              <a:buNone/>
            </a:pPr>
            <a:br>
              <a:rPr lang="en-US" sz="6000" dirty="0">
                <a:latin typeface="Arial Black" panose="020B0A04020102020204" pitchFamily="34" charset="0"/>
              </a:rPr>
            </a:br>
            <a:r>
              <a:rPr lang="en-US" sz="6000" dirty="0">
                <a:latin typeface="Arial Black" panose="020B0A04020102020204" pitchFamily="34" charset="0"/>
              </a:rPr>
              <a:t> </a:t>
            </a:r>
            <a:r>
              <a:rPr lang="en-US" sz="6000" dirty="0">
                <a:solidFill>
                  <a:srgbClr val="FF0000"/>
                </a:solidFill>
                <a:latin typeface="Arial Black" panose="020B0A04020102020204" pitchFamily="34" charset="0"/>
              </a:rPr>
              <a:t>e</a:t>
            </a:r>
            <a:r>
              <a:rPr lang="en-US" sz="6000" dirty="0">
                <a:latin typeface="Arial Black" panose="020B0A04020102020204" pitchFamily="34" charset="0"/>
              </a:rPr>
              <a:t>) TH Cells Play Essential Roles in Most B-Cell Responses Sequence of events in B-cell activation by a thymus-dependent antigen</a:t>
            </a:r>
          </a:p>
          <a:p>
            <a:pPr algn="l" rtl="0"/>
            <a:endParaRPr lang="ar-IQ" dirty="0"/>
          </a:p>
        </p:txBody>
      </p:sp>
    </p:spTree>
    <p:extLst>
      <p:ext uri="{BB962C8B-B14F-4D97-AF65-F5344CB8AC3E}">
        <p14:creationId xmlns:p14="http://schemas.microsoft.com/office/powerpoint/2010/main" val="3310591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a:solidFill>
            <a:schemeClr val="accent2">
              <a:lumMod val="40000"/>
              <a:lumOff val="60000"/>
            </a:schemeClr>
          </a:solidFill>
        </p:spPr>
        <p:txBody>
          <a:bodyPr>
            <a:normAutofit fontScale="90000"/>
          </a:bodyPr>
          <a:lstStyle/>
          <a:p>
            <a:br>
              <a:rPr lang="en-US" dirty="0"/>
            </a:br>
            <a:r>
              <a:rPr lang="en-US" dirty="0">
                <a:latin typeface="Arial Black" panose="020B0A04020102020204" pitchFamily="34" charset="0"/>
              </a:rPr>
              <a:t>B1 AND B2 LYMPHOCYTES</a:t>
            </a:r>
            <a:br>
              <a:rPr lang="en-US" dirty="0">
                <a:latin typeface="Arial Black" panose="020B0A04020102020204" pitchFamily="34" charset="0"/>
              </a:rPr>
            </a:br>
            <a:endParaRPr lang="ar-IQ" dirty="0">
              <a:latin typeface="Arial Black" panose="020B0A04020102020204" pitchFamily="34" charset="0"/>
            </a:endParaRPr>
          </a:p>
        </p:txBody>
      </p:sp>
      <p:sp>
        <p:nvSpPr>
          <p:cNvPr id="3" name="عنصر نائب للمحتوى 2"/>
          <p:cNvSpPr>
            <a:spLocks noGrp="1"/>
          </p:cNvSpPr>
          <p:nvPr>
            <p:ph idx="1"/>
          </p:nvPr>
        </p:nvSpPr>
        <p:spPr>
          <a:xfrm>
            <a:off x="457200" y="980728"/>
            <a:ext cx="8229600" cy="5145435"/>
          </a:xfrm>
        </p:spPr>
        <p:txBody>
          <a:bodyPr>
            <a:normAutofit/>
          </a:bodyPr>
          <a:lstStyle/>
          <a:p>
            <a:pPr algn="l" rtl="0"/>
            <a:endParaRPr lang="en-US" dirty="0"/>
          </a:p>
          <a:p>
            <a:pPr algn="l" rtl="0">
              <a:lnSpc>
                <a:spcPct val="150000"/>
              </a:lnSpc>
            </a:pPr>
            <a:r>
              <a:rPr lang="en-US" dirty="0">
                <a:latin typeface="Arial Black" panose="020B0A04020102020204" pitchFamily="34" charset="0"/>
              </a:rPr>
              <a:t>B cells that arise from bone marrow stem cell precursors and play a major role in the adaptive immune response by producing antigen-specific antibody, primarily of the IgG class. </a:t>
            </a:r>
          </a:p>
          <a:p>
            <a:pPr algn="l" rtl="0">
              <a:lnSpc>
                <a:spcPct val="150000"/>
              </a:lnSpc>
            </a:pPr>
            <a:r>
              <a:rPr lang="en-US" dirty="0">
                <a:latin typeface="Arial Black" panose="020B0A04020102020204" pitchFamily="34" charset="0"/>
              </a:rPr>
              <a:t>These classical B lymphocytes </a:t>
            </a:r>
            <a:r>
              <a:rPr lang="en-US" dirty="0">
                <a:solidFill>
                  <a:srgbClr val="C00000"/>
                </a:solidFill>
                <a:latin typeface="Arial Black" panose="020B0A04020102020204" pitchFamily="34" charset="0"/>
              </a:rPr>
              <a:t>(known as B2 cells) </a:t>
            </a:r>
            <a:r>
              <a:rPr lang="en-US" dirty="0">
                <a:latin typeface="Arial Black" panose="020B0A04020102020204" pitchFamily="34" charset="0"/>
              </a:rPr>
              <a:t>are in fact just one of two B-cell subsets.</a:t>
            </a:r>
          </a:p>
          <a:p>
            <a:pPr algn="l" rtl="0">
              <a:lnSpc>
                <a:spcPct val="150000"/>
              </a:lnSpc>
            </a:pPr>
            <a:r>
              <a:rPr lang="en-US" dirty="0">
                <a:latin typeface="Arial Black" panose="020B0A04020102020204" pitchFamily="34" charset="0"/>
              </a:rPr>
              <a:t> B1 lymphocytes are thought to arise from stem cell precursors in the fetal liver  or abdominal </a:t>
            </a:r>
            <a:r>
              <a:rPr lang="en-US" dirty="0" err="1">
                <a:latin typeface="Arial Black" panose="020B0A04020102020204" pitchFamily="34" charset="0"/>
              </a:rPr>
              <a:t>omentum</a:t>
            </a:r>
            <a:r>
              <a:rPr lang="en-US" dirty="0">
                <a:latin typeface="Arial Black" panose="020B0A04020102020204" pitchFamily="34" charset="0"/>
              </a:rPr>
              <a:t>, and are produced only in early life. </a:t>
            </a:r>
          </a:p>
          <a:p>
            <a:pPr algn="l" rtl="0"/>
            <a:endParaRPr lang="ar-IQ" dirty="0">
              <a:latin typeface="Arial Black" panose="020B0A04020102020204" pitchFamily="34" charset="0"/>
            </a:endParaRPr>
          </a:p>
        </p:txBody>
      </p:sp>
    </p:spTree>
    <p:extLst>
      <p:ext uri="{BB962C8B-B14F-4D97-AF65-F5344CB8AC3E}">
        <p14:creationId xmlns:p14="http://schemas.microsoft.com/office/powerpoint/2010/main" val="232436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a:solidFill>
            <a:schemeClr val="accent2">
              <a:lumMod val="40000"/>
              <a:lumOff val="60000"/>
            </a:schemeClr>
          </a:solidFill>
        </p:spPr>
        <p:txBody>
          <a:bodyPr>
            <a:normAutofit fontScale="90000"/>
          </a:bodyPr>
          <a:lstStyle/>
          <a:p>
            <a:br>
              <a:rPr lang="en-US" sz="3200" b="1" dirty="0">
                <a:latin typeface="Arial Black" panose="020B0A04020102020204" pitchFamily="34" charset="0"/>
              </a:rPr>
            </a:br>
            <a:r>
              <a:rPr lang="en-US" sz="3200" b="1" dirty="0">
                <a:latin typeface="Arial Black" panose="020B0A04020102020204" pitchFamily="34" charset="0"/>
              </a:rPr>
              <a:t>MEMORY B LYMPHOCYTES</a:t>
            </a:r>
            <a:br>
              <a:rPr lang="en-US" sz="3200" b="1" dirty="0">
                <a:latin typeface="Arial Black" panose="020B0A04020102020204" pitchFamily="34" charset="0"/>
              </a:rPr>
            </a:br>
            <a:endParaRPr lang="ar-IQ" sz="3200" b="1" dirty="0">
              <a:latin typeface="Arial Black" panose="020B0A04020102020204" pitchFamily="34" charset="0"/>
            </a:endParaRPr>
          </a:p>
        </p:txBody>
      </p:sp>
      <p:sp>
        <p:nvSpPr>
          <p:cNvPr id="3" name="عنصر نائب للمحتوى 2"/>
          <p:cNvSpPr>
            <a:spLocks noGrp="1"/>
          </p:cNvSpPr>
          <p:nvPr>
            <p:ph idx="1"/>
          </p:nvPr>
        </p:nvSpPr>
        <p:spPr>
          <a:xfrm>
            <a:off x="457200" y="1052736"/>
            <a:ext cx="8435280" cy="4525963"/>
          </a:xfrm>
        </p:spPr>
        <p:txBody>
          <a:bodyPr>
            <a:normAutofit fontScale="25000" lnSpcReduction="20000"/>
          </a:bodyPr>
          <a:lstStyle/>
          <a:p>
            <a:pPr algn="l" rtl="0"/>
            <a:r>
              <a:rPr lang="en-US" sz="8000" dirty="0">
                <a:latin typeface="Arial Black" panose="020B0A04020102020204" pitchFamily="34" charset="0"/>
              </a:rPr>
              <a:t>The phenomenon of B-cell memory is readily</a:t>
            </a:r>
          </a:p>
          <a:p>
            <a:pPr algn="l" rtl="0"/>
            <a:r>
              <a:rPr lang="en-US" sz="8000" dirty="0">
                <a:latin typeface="Arial Black" panose="020B0A04020102020204" pitchFamily="34" charset="0"/>
              </a:rPr>
              <a:t> The development of this response is monitored by daily blood sampling and testing for the </a:t>
            </a:r>
            <a:r>
              <a:rPr lang="en-US" sz="8000" dirty="0" err="1">
                <a:latin typeface="Arial Black" panose="020B0A04020102020204" pitchFamily="34" charset="0"/>
              </a:rPr>
              <a:t>titre</a:t>
            </a:r>
            <a:r>
              <a:rPr lang="en-US" sz="8000" dirty="0">
                <a:latin typeface="Arial Black" panose="020B0A04020102020204" pitchFamily="34" charset="0"/>
              </a:rPr>
              <a:t> of antigen-specific antibody within the serum. </a:t>
            </a:r>
          </a:p>
          <a:p>
            <a:pPr algn="l" rtl="0"/>
            <a:r>
              <a:rPr lang="en-US" sz="8000" dirty="0">
                <a:latin typeface="Arial Black" panose="020B0A04020102020204" pitchFamily="34" charset="0"/>
              </a:rPr>
              <a:t>For the first few days of the experiment, no serum antibody will be detectable, but</a:t>
            </a:r>
          </a:p>
          <a:p>
            <a:pPr algn="l" rtl="0"/>
            <a:r>
              <a:rPr lang="en-US" sz="8000" dirty="0">
                <a:latin typeface="Arial Black" panose="020B0A04020102020204" pitchFamily="34" charset="0"/>
              </a:rPr>
              <a:t>after 5–7 days, low-</a:t>
            </a:r>
            <a:r>
              <a:rPr lang="en-US" sz="8000" dirty="0" err="1">
                <a:latin typeface="Arial Black" panose="020B0A04020102020204" pitchFamily="34" charset="0"/>
              </a:rPr>
              <a:t>titred</a:t>
            </a:r>
            <a:r>
              <a:rPr lang="en-US" sz="8000" dirty="0">
                <a:latin typeface="Arial Black" panose="020B0A04020102020204" pitchFamily="34" charset="0"/>
              </a:rPr>
              <a:t> IgM antibody will appear.</a:t>
            </a:r>
          </a:p>
          <a:p>
            <a:pPr algn="l" rtl="0"/>
            <a:r>
              <a:rPr lang="en-US" sz="8000" dirty="0">
                <a:latin typeface="Arial Black" panose="020B0A04020102020204" pitchFamily="34" charset="0"/>
              </a:rPr>
              <a:t>Over the following few days, as the immunoglobulin</a:t>
            </a:r>
          </a:p>
          <a:p>
            <a:pPr algn="l" rtl="0"/>
            <a:r>
              <a:rPr lang="en-US" sz="8000" dirty="0">
                <a:latin typeface="Arial Black" panose="020B0A04020102020204" pitchFamily="34" charset="0"/>
              </a:rPr>
              <a:t>class switch proceeds, this will be joined by detectable</a:t>
            </a:r>
          </a:p>
          <a:p>
            <a:pPr algn="l" rtl="0"/>
            <a:r>
              <a:rPr lang="en-US" sz="8000" dirty="0">
                <a:latin typeface="Arial Black" panose="020B0A04020102020204" pitchFamily="34" charset="0"/>
              </a:rPr>
              <a:t>IgG antibody that gradually becomes the dominant</a:t>
            </a:r>
          </a:p>
          <a:p>
            <a:pPr algn="l" rtl="0"/>
            <a:r>
              <a:rPr lang="en-US" sz="8000" dirty="0">
                <a:latin typeface="Arial Black" panose="020B0A04020102020204" pitchFamily="34" charset="0"/>
              </a:rPr>
              <a:t>class of immunoglobulin. This humoral response will</a:t>
            </a:r>
          </a:p>
          <a:p>
            <a:pPr algn="l" rtl="0"/>
            <a:r>
              <a:rPr lang="en-US" sz="8000" dirty="0">
                <a:latin typeface="Arial Black" panose="020B0A04020102020204" pitchFamily="34" charset="0"/>
              </a:rPr>
              <a:t>peak at around 2–3 weeks after primary exposure and</a:t>
            </a:r>
          </a:p>
          <a:p>
            <a:pPr algn="l" rtl="0"/>
            <a:r>
              <a:rPr lang="en-US" sz="8000" dirty="0">
                <a:latin typeface="Arial Black" panose="020B0A04020102020204" pitchFamily="34" charset="0"/>
              </a:rPr>
              <a:t>the concentration of serum antibody will gradually</a:t>
            </a:r>
          </a:p>
          <a:p>
            <a:pPr algn="l" rtl="0"/>
            <a:r>
              <a:rPr lang="en-US" sz="8000" dirty="0">
                <a:latin typeface="Arial Black" panose="020B0A04020102020204" pitchFamily="34" charset="0"/>
              </a:rPr>
              <a:t>decline, as most immunoglobulins have a half-life of</a:t>
            </a:r>
          </a:p>
          <a:p>
            <a:pPr algn="l" rtl="0"/>
            <a:r>
              <a:rPr lang="en-US" sz="8000" dirty="0">
                <a:latin typeface="Arial Black" panose="020B0A04020102020204" pitchFamily="34" charset="0"/>
              </a:rPr>
              <a:t>around 10–14 days</a:t>
            </a:r>
            <a:r>
              <a:rPr lang="en-US" dirty="0"/>
              <a:t>.</a:t>
            </a:r>
            <a:endParaRPr lang="ar-IQ" dirty="0"/>
          </a:p>
        </p:txBody>
      </p:sp>
    </p:spTree>
    <p:extLst>
      <p:ext uri="{BB962C8B-B14F-4D97-AF65-F5344CB8AC3E}">
        <p14:creationId xmlns:p14="http://schemas.microsoft.com/office/powerpoint/2010/main" val="691977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2320E2-D692-4D83-12CC-2DB7051D10B9}"/>
              </a:ext>
            </a:extLst>
          </p:cNvPr>
          <p:cNvSpPr>
            <a:spLocks noGrp="1"/>
          </p:cNvSpPr>
          <p:nvPr>
            <p:ph idx="1"/>
          </p:nvPr>
        </p:nvSpPr>
        <p:spPr/>
        <p:txBody>
          <a:bodyPr>
            <a:normAutofit/>
          </a:bodyPr>
          <a:lstStyle/>
          <a:p>
            <a:pPr algn="l"/>
            <a:r>
              <a:rPr lang="en-US" dirty="0">
                <a:latin typeface="Arial Black" panose="020B0A04020102020204" pitchFamily="34" charset="0"/>
              </a:rPr>
              <a:t>B cells protect you from infection by making proteins called antibodies. B cells are a type of white blood cell called lymphocytes. When your immune system detects antigens — markers that indicate a threat like a bacteria or virus has entered your body — your B cells produce antibodies to fight the invader</a:t>
            </a:r>
            <a:r>
              <a:rPr lang="en-US" dirty="0"/>
              <a:t>.</a:t>
            </a:r>
          </a:p>
        </p:txBody>
      </p:sp>
    </p:spTree>
    <p:extLst>
      <p:ext uri="{BB962C8B-B14F-4D97-AF65-F5344CB8AC3E}">
        <p14:creationId xmlns:p14="http://schemas.microsoft.com/office/powerpoint/2010/main" val="272455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701C8-FB5C-DC1D-4F7E-CF993543108F}"/>
              </a:ext>
            </a:extLst>
          </p:cNvPr>
          <p:cNvSpPr>
            <a:spLocks noGrp="1"/>
          </p:cNvSpPr>
          <p:nvPr>
            <p:ph type="title"/>
          </p:nvPr>
        </p:nvSpPr>
        <p:spPr>
          <a:xfrm>
            <a:off x="611560" y="227480"/>
            <a:ext cx="8136904" cy="149961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lstStyle/>
          <a:p>
            <a:r>
              <a:rPr lang="en-US" dirty="0"/>
              <a:t>Where are B cells located?</a:t>
            </a:r>
          </a:p>
        </p:txBody>
      </p:sp>
      <p:sp>
        <p:nvSpPr>
          <p:cNvPr id="3" name="Content Placeholder 2">
            <a:extLst>
              <a:ext uri="{FF2B5EF4-FFF2-40B4-BE49-F238E27FC236}">
                <a16:creationId xmlns:a16="http://schemas.microsoft.com/office/drawing/2014/main" id="{0F9AD798-6522-F287-2221-A373E689AEC7}"/>
              </a:ext>
            </a:extLst>
          </p:cNvPr>
          <p:cNvSpPr>
            <a:spLocks noGrp="1"/>
          </p:cNvSpPr>
          <p:nvPr>
            <p:ph idx="1"/>
          </p:nvPr>
        </p:nvSpPr>
        <p:spPr>
          <a:xfrm>
            <a:off x="611560" y="1772816"/>
            <a:ext cx="8136904" cy="4536544"/>
          </a:xfrm>
          <a:solidFill>
            <a:schemeClr val="accent4">
              <a:lumMod val="20000"/>
              <a:lumOff val="80000"/>
            </a:schemeClr>
          </a:solidFill>
          <a:ln>
            <a:solidFill>
              <a:schemeClr val="accent1"/>
            </a:solidFill>
          </a:ln>
        </p:spPr>
        <p:txBody>
          <a:bodyPr>
            <a:normAutofit lnSpcReduction="10000"/>
          </a:bodyPr>
          <a:lstStyle/>
          <a:p>
            <a:pPr lvl="1" algn="l"/>
            <a:r>
              <a:rPr lang="en-US" dirty="0"/>
              <a:t>  </a:t>
            </a:r>
            <a:r>
              <a:rPr lang="en-US" sz="2800" b="1" dirty="0">
                <a:latin typeface="Times New Roman" panose="02020603050405020304" pitchFamily="18" charset="0"/>
                <a:cs typeface="Times New Roman" panose="02020603050405020304" pitchFamily="18" charset="0"/>
              </a:rPr>
              <a:t>B cells exist in different places depending on their stage of development. </a:t>
            </a:r>
          </a:p>
          <a:p>
            <a:pPr lvl="1" algn="l"/>
            <a:r>
              <a:rPr lang="en-US" sz="2800" b="1" dirty="0">
                <a:solidFill>
                  <a:srgbClr val="FF0000"/>
                </a:solidFill>
                <a:latin typeface="Times New Roman" panose="02020603050405020304" pitchFamily="18" charset="0"/>
                <a:cs typeface="Times New Roman" panose="02020603050405020304" pitchFamily="18" charset="0"/>
              </a:rPr>
              <a:t>In fetuses, the liver makes B cells. Once you’re born, B cells develop in the spongy tissue inside your bone called bone marrow</a:t>
            </a:r>
            <a:r>
              <a:rPr lang="en-US" sz="2800" b="1" dirty="0">
                <a:latin typeface="Times New Roman" panose="02020603050405020304" pitchFamily="18" charset="0"/>
                <a:cs typeface="Times New Roman" panose="02020603050405020304" pitchFamily="18" charset="0"/>
              </a:rPr>
              <a:t>. </a:t>
            </a:r>
          </a:p>
          <a:p>
            <a:pPr lvl="1" algn="l"/>
            <a:r>
              <a:rPr lang="en-US" sz="2800" b="1" dirty="0">
                <a:solidFill>
                  <a:srgbClr val="0070C0"/>
                </a:solidFill>
                <a:latin typeface="Times New Roman" panose="02020603050405020304" pitchFamily="18" charset="0"/>
                <a:cs typeface="Times New Roman" panose="02020603050405020304" pitchFamily="18" charset="0"/>
              </a:rPr>
              <a:t>They start as hematopoietic stem cells and eventually become B cells during a process called hematopoiesis</a:t>
            </a:r>
            <a:r>
              <a:rPr lang="en-US" sz="2800" b="1" dirty="0">
                <a:latin typeface="Times New Roman" panose="02020603050405020304" pitchFamily="18" charset="0"/>
                <a:cs typeface="Times New Roman" panose="02020603050405020304" pitchFamily="18" charset="0"/>
              </a:rPr>
              <a:t>. </a:t>
            </a:r>
          </a:p>
          <a:p>
            <a:pPr lvl="1" algn="l"/>
            <a:r>
              <a:rPr lang="en-US" sz="2800" b="1" dirty="0">
                <a:solidFill>
                  <a:srgbClr val="C00000"/>
                </a:solidFill>
                <a:latin typeface="Times New Roman" panose="02020603050405020304" pitchFamily="18" charset="0"/>
                <a:cs typeface="Times New Roman" panose="02020603050405020304" pitchFamily="18" charset="0"/>
              </a:rPr>
              <a:t>Once they’re fully mature, your B cells travel to important parts of your lymphatic system, including your spleen and lymph nodes. </a:t>
            </a:r>
          </a:p>
        </p:txBody>
      </p:sp>
    </p:spTree>
    <p:extLst>
      <p:ext uri="{BB962C8B-B14F-4D97-AF65-F5344CB8AC3E}">
        <p14:creationId xmlns:p14="http://schemas.microsoft.com/office/powerpoint/2010/main" val="2509284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928992" cy="1066130"/>
          </a:xfrm>
          <a:solidFill>
            <a:schemeClr val="accent2">
              <a:lumMod val="40000"/>
              <a:lumOff val="60000"/>
            </a:schemeClr>
          </a:solidFill>
        </p:spPr>
        <p:txBody>
          <a:bodyPr>
            <a:normAutofit/>
          </a:bodyPr>
          <a:lstStyle/>
          <a:p>
            <a:r>
              <a:rPr lang="en-US" sz="3100" dirty="0">
                <a:latin typeface="Arial Black" panose="020B0A04020102020204" pitchFamily="34" charset="0"/>
              </a:rPr>
              <a:t>DEVELOPMENT AND MATURATION OF</a:t>
            </a:r>
            <a:br>
              <a:rPr lang="en-US" sz="3100" dirty="0">
                <a:latin typeface="Arial Black" panose="020B0A04020102020204" pitchFamily="34" charset="0"/>
              </a:rPr>
            </a:br>
            <a:r>
              <a:rPr lang="en-US" sz="3100" dirty="0">
                <a:latin typeface="Arial Black" panose="020B0A04020102020204" pitchFamily="34" charset="0"/>
              </a:rPr>
              <a:t>B LYMPHOCYTES</a:t>
            </a:r>
            <a:endParaRPr lang="ar-IQ" sz="3100" dirty="0">
              <a:latin typeface="Arial Black" panose="020B0A04020102020204" pitchFamily="34" charset="0"/>
            </a:endParaRPr>
          </a:p>
        </p:txBody>
      </p:sp>
      <p:sp>
        <p:nvSpPr>
          <p:cNvPr id="3" name="عنصر نائب للمحتوى 2"/>
          <p:cNvSpPr>
            <a:spLocks noGrp="1"/>
          </p:cNvSpPr>
          <p:nvPr>
            <p:ph idx="1"/>
          </p:nvPr>
        </p:nvSpPr>
        <p:spPr>
          <a:xfrm>
            <a:off x="457200" y="1600200"/>
            <a:ext cx="8229600" cy="5069160"/>
          </a:xfrm>
        </p:spPr>
        <p:txBody>
          <a:bodyPr>
            <a:normAutofit/>
          </a:bodyPr>
          <a:lstStyle/>
          <a:p>
            <a:pPr algn="just" rtl="0">
              <a:lnSpc>
                <a:spcPct val="150000"/>
              </a:lnSpc>
            </a:pPr>
            <a:r>
              <a:rPr lang="en-US" sz="2000" dirty="0">
                <a:latin typeface="Arial Black" panose="020B0A04020102020204" pitchFamily="34" charset="0"/>
              </a:rPr>
              <a:t>As for all </a:t>
            </a:r>
            <a:r>
              <a:rPr lang="en-US" sz="2000" dirty="0" err="1">
                <a:latin typeface="Arial Black" panose="020B0A04020102020204" pitchFamily="34" charset="0"/>
              </a:rPr>
              <a:t>haemopoietic</a:t>
            </a:r>
            <a:r>
              <a:rPr lang="en-US" sz="2000" dirty="0">
                <a:latin typeface="Arial Black" panose="020B0A04020102020204" pitchFamily="34" charset="0"/>
              </a:rPr>
              <a:t> and immune cells, </a:t>
            </a:r>
          </a:p>
          <a:p>
            <a:pPr algn="just" rtl="0">
              <a:lnSpc>
                <a:spcPct val="150000"/>
              </a:lnSpc>
            </a:pPr>
            <a:r>
              <a:rPr lang="en-US" sz="2000" dirty="0">
                <a:latin typeface="Arial Black" panose="020B0A04020102020204" pitchFamily="34" charset="0"/>
              </a:rPr>
              <a:t>B lymphocytes derive from bone marrow stem cells.</a:t>
            </a:r>
          </a:p>
          <a:p>
            <a:pPr algn="just" rtl="0">
              <a:lnSpc>
                <a:spcPct val="150000"/>
              </a:lnSpc>
            </a:pPr>
            <a:r>
              <a:rPr lang="en-US" sz="2000" dirty="0">
                <a:latin typeface="Arial Black" panose="020B0A04020102020204" pitchFamily="34" charset="0"/>
              </a:rPr>
              <a:t>B-cell maturation is not as well  as intra-</a:t>
            </a:r>
            <a:r>
              <a:rPr lang="en-US" sz="2000" dirty="0" err="1">
                <a:latin typeface="Arial Black" panose="020B0A04020102020204" pitchFamily="34" charset="0"/>
              </a:rPr>
              <a:t>thymic</a:t>
            </a:r>
            <a:r>
              <a:rPr lang="en-US" sz="2000" dirty="0">
                <a:latin typeface="Arial Black" panose="020B0A04020102020204" pitchFamily="34" charset="0"/>
              </a:rPr>
              <a:t> development of T cells. Some stages of maturation likely occur within the bone marrow, but in</a:t>
            </a:r>
          </a:p>
          <a:p>
            <a:pPr algn="just" rtl="0">
              <a:lnSpc>
                <a:spcPct val="150000"/>
              </a:lnSpc>
            </a:pPr>
            <a:r>
              <a:rPr lang="en-US" sz="2000" dirty="0">
                <a:latin typeface="Arial Black" panose="020B0A04020102020204" pitchFamily="34" charset="0"/>
              </a:rPr>
              <a:t>most domestic animal species the final stages of B-cell maturation are thought to occur in extra-medullary locations  </a:t>
            </a:r>
            <a:r>
              <a:rPr lang="en-US" sz="2000" dirty="0" err="1">
                <a:latin typeface="Arial Black" panose="020B0A04020102020204" pitchFamily="34" charset="0"/>
              </a:rPr>
              <a:t>e.g</a:t>
            </a:r>
            <a:r>
              <a:rPr lang="en-US" sz="2000" dirty="0">
                <a:latin typeface="Arial Black" panose="020B0A04020102020204" pitchFamily="34" charset="0"/>
              </a:rPr>
              <a:t> in </a:t>
            </a:r>
            <a:r>
              <a:rPr lang="en-US" sz="2000" dirty="0" err="1">
                <a:latin typeface="Arial Black" panose="020B0A04020102020204" pitchFamily="34" charset="0"/>
              </a:rPr>
              <a:t>avians</a:t>
            </a:r>
            <a:r>
              <a:rPr lang="en-US" sz="2000" dirty="0">
                <a:latin typeface="Arial Black" panose="020B0A04020102020204" pitchFamily="34" charset="0"/>
              </a:rPr>
              <a:t>, the bursa of </a:t>
            </a:r>
            <a:r>
              <a:rPr lang="en-US" sz="2000" dirty="0" err="1">
                <a:latin typeface="Arial Black" panose="020B0A04020102020204" pitchFamily="34" charset="0"/>
              </a:rPr>
              <a:t>Fabricius</a:t>
            </a:r>
            <a:r>
              <a:rPr lang="en-US" sz="2000" dirty="0">
                <a:latin typeface="Arial Black" panose="020B0A04020102020204" pitchFamily="34" charset="0"/>
              </a:rPr>
              <a:t>  .</a:t>
            </a:r>
            <a:endParaRPr lang="ar-IQ" sz="2000" dirty="0">
              <a:latin typeface="Arial Black" panose="020B0A04020102020204" pitchFamily="34" charset="0"/>
            </a:endParaRPr>
          </a:p>
        </p:txBody>
      </p:sp>
    </p:spTree>
    <p:extLst>
      <p:ext uri="{BB962C8B-B14F-4D97-AF65-F5344CB8AC3E}">
        <p14:creationId xmlns:p14="http://schemas.microsoft.com/office/powerpoint/2010/main" val="2133653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476672"/>
            <a:ext cx="8712968" cy="5976664"/>
          </a:xfrm>
        </p:spPr>
        <p:txBody>
          <a:bodyPr>
            <a:normAutofit/>
          </a:bodyPr>
          <a:lstStyle/>
          <a:p>
            <a:pPr algn="just" rtl="0"/>
            <a:r>
              <a:rPr lang="en-US" sz="2800" dirty="0">
                <a:latin typeface="Arial Black" panose="020B0A04020102020204" pitchFamily="34" charset="0"/>
              </a:rPr>
              <a:t>The earliest form of B cell recognized</a:t>
            </a:r>
          </a:p>
          <a:p>
            <a:pPr algn="just" rtl="0"/>
            <a:r>
              <a:rPr lang="en-US" sz="2800" dirty="0">
                <a:latin typeface="Arial Black" panose="020B0A04020102020204" pitchFamily="34" charset="0"/>
              </a:rPr>
              <a:t> </a:t>
            </a:r>
            <a:r>
              <a:rPr lang="en-US" sz="2800" dirty="0">
                <a:solidFill>
                  <a:srgbClr val="FF0000"/>
                </a:solidFill>
                <a:latin typeface="Arial Black" panose="020B0A04020102020204" pitchFamily="34" charset="0"/>
              </a:rPr>
              <a:t>(the </a:t>
            </a:r>
            <a:r>
              <a:rPr lang="en-US" sz="2800" b="1" dirty="0">
                <a:solidFill>
                  <a:srgbClr val="FF0000"/>
                </a:solidFill>
                <a:latin typeface="Arial Black" panose="020B0A04020102020204" pitchFamily="34" charset="0"/>
              </a:rPr>
              <a:t>pre-B cell</a:t>
            </a:r>
            <a:r>
              <a:rPr lang="en-US" sz="2800" dirty="0">
                <a:solidFill>
                  <a:srgbClr val="FF0000"/>
                </a:solidFill>
                <a:latin typeface="Arial Black" panose="020B0A04020102020204" pitchFamily="34" charset="0"/>
              </a:rPr>
              <a:t>) </a:t>
            </a:r>
            <a:r>
              <a:rPr lang="en-US" sz="2800" dirty="0">
                <a:latin typeface="Arial Black" panose="020B0A04020102020204" pitchFamily="34" charset="0"/>
              </a:rPr>
              <a:t>is a precursor that produces the </a:t>
            </a:r>
            <a:r>
              <a:rPr lang="en-US" sz="2800" dirty="0">
                <a:solidFill>
                  <a:srgbClr val="FF0000"/>
                </a:solidFill>
                <a:latin typeface="Arial Black" panose="020B0A04020102020204" pitchFamily="34" charset="0"/>
              </a:rPr>
              <a:t>μ heavy chain </a:t>
            </a:r>
            <a:r>
              <a:rPr lang="en-US" sz="2800" dirty="0">
                <a:latin typeface="Arial Black" panose="020B0A04020102020204" pitchFamily="34" charset="0"/>
              </a:rPr>
              <a:t>within the cytoplasm. </a:t>
            </a:r>
          </a:p>
          <a:p>
            <a:pPr algn="just" rtl="0"/>
            <a:r>
              <a:rPr lang="en-US" sz="2800" dirty="0">
                <a:solidFill>
                  <a:srgbClr val="0070C0"/>
                </a:solidFill>
                <a:latin typeface="Arial Black" panose="020B0A04020102020204" pitchFamily="34" charset="0"/>
              </a:rPr>
              <a:t>In the next stage of development,</a:t>
            </a:r>
          </a:p>
          <a:p>
            <a:pPr algn="just" rtl="0"/>
            <a:r>
              <a:rPr lang="en-US" sz="2800" dirty="0">
                <a:solidFill>
                  <a:srgbClr val="FF0000"/>
                </a:solidFill>
                <a:latin typeface="Arial Black" panose="020B0A04020102020204" pitchFamily="34" charset="0"/>
              </a:rPr>
              <a:t>complete IgM monomers are synthesized and the </a:t>
            </a:r>
            <a:r>
              <a:rPr lang="en-US" sz="2800" b="1" dirty="0">
                <a:solidFill>
                  <a:srgbClr val="FF0000"/>
                </a:solidFill>
                <a:latin typeface="Arial Black" panose="020B0A04020102020204" pitchFamily="34" charset="0"/>
              </a:rPr>
              <a:t>immature B cell </a:t>
            </a:r>
            <a:r>
              <a:rPr lang="en-US" sz="2800" dirty="0">
                <a:solidFill>
                  <a:srgbClr val="FF0000"/>
                </a:solidFill>
                <a:latin typeface="Arial Black" panose="020B0A04020102020204" pitchFamily="34" charset="0"/>
              </a:rPr>
              <a:t>displays these on its surface membrane</a:t>
            </a:r>
            <a:r>
              <a:rPr lang="en-US" sz="2800" dirty="0">
                <a:latin typeface="Arial Black" panose="020B0A04020102020204" pitchFamily="34" charset="0"/>
              </a:rPr>
              <a:t>. </a:t>
            </a:r>
          </a:p>
          <a:p>
            <a:pPr algn="just" rtl="0"/>
            <a:r>
              <a:rPr lang="en-US" sz="2800" dirty="0">
                <a:solidFill>
                  <a:srgbClr val="0070C0"/>
                </a:solidFill>
                <a:latin typeface="Arial Black" panose="020B0A04020102020204" pitchFamily="34" charset="0"/>
              </a:rPr>
              <a:t>The final step in development is the</a:t>
            </a:r>
          </a:p>
          <a:p>
            <a:pPr algn="just" rtl="0"/>
            <a:r>
              <a:rPr lang="en-US" sz="2800" dirty="0">
                <a:solidFill>
                  <a:srgbClr val="FF0000"/>
                </a:solidFill>
                <a:latin typeface="Arial Black" panose="020B0A04020102020204" pitchFamily="34" charset="0"/>
              </a:rPr>
              <a:t>co-expression of surface membrane </a:t>
            </a:r>
            <a:r>
              <a:rPr lang="en-US" sz="2800" b="1" dirty="0">
                <a:solidFill>
                  <a:srgbClr val="FF0000"/>
                </a:solidFill>
                <a:latin typeface="Arial Black" panose="020B0A04020102020204" pitchFamily="34" charset="0"/>
              </a:rPr>
              <a:t>IgM and </a:t>
            </a:r>
            <a:r>
              <a:rPr lang="en-US" sz="2800" b="1" dirty="0" err="1">
                <a:solidFill>
                  <a:srgbClr val="FF0000"/>
                </a:solidFill>
                <a:latin typeface="Arial Black" panose="020B0A04020102020204" pitchFamily="34" charset="0"/>
              </a:rPr>
              <a:t>IgD</a:t>
            </a:r>
            <a:endParaRPr lang="ar-IQ" sz="2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150354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IQ"/>
          </a:p>
        </p:txBody>
      </p:sp>
      <p:grpSp>
        <p:nvGrpSpPr>
          <p:cNvPr id="4" name="71 Grupo"/>
          <p:cNvGrpSpPr>
            <a:grpSpLocks/>
          </p:cNvGrpSpPr>
          <p:nvPr/>
        </p:nvGrpSpPr>
        <p:grpSpPr bwMode="auto">
          <a:xfrm>
            <a:off x="288032" y="332656"/>
            <a:ext cx="8316416" cy="6192688"/>
            <a:chOff x="0" y="1340768"/>
            <a:chExt cx="9144000" cy="4650869"/>
          </a:xfrm>
        </p:grpSpPr>
        <p:sp>
          <p:nvSpPr>
            <p:cNvPr id="5" name="46 Rectángulo"/>
            <p:cNvSpPr/>
            <p:nvPr/>
          </p:nvSpPr>
          <p:spPr>
            <a:xfrm>
              <a:off x="0" y="2277611"/>
              <a:ext cx="9144000" cy="2662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grpSp>
          <p:nvGrpSpPr>
            <p:cNvPr id="6" name="70 Grupo"/>
            <p:cNvGrpSpPr>
              <a:grpSpLocks/>
            </p:cNvGrpSpPr>
            <p:nvPr/>
          </p:nvGrpSpPr>
          <p:grpSpPr bwMode="auto">
            <a:xfrm>
              <a:off x="395536" y="1340768"/>
              <a:ext cx="8411826" cy="4650869"/>
              <a:chOff x="-6805264" y="1484784"/>
              <a:chExt cx="8411826" cy="4650869"/>
            </a:xfrm>
          </p:grpSpPr>
          <p:grpSp>
            <p:nvGrpSpPr>
              <p:cNvPr id="7" name="69 Grupo"/>
              <p:cNvGrpSpPr>
                <a:grpSpLocks/>
              </p:cNvGrpSpPr>
              <p:nvPr/>
            </p:nvGrpSpPr>
            <p:grpSpPr bwMode="auto">
              <a:xfrm>
                <a:off x="-6805264" y="1484784"/>
                <a:ext cx="8411826" cy="4650869"/>
                <a:chOff x="251520" y="1124744"/>
                <a:chExt cx="8411826" cy="4650869"/>
              </a:xfrm>
            </p:grpSpPr>
            <p:pic>
              <p:nvPicPr>
                <p:cNvPr id="10" name="45 Imagen" descr="Complete%20antibody%20all%20aspects.jpg"/>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771800" y="1844824"/>
                  <a:ext cx="3480387" cy="393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4 CuadroTexto"/>
                <p:cNvSpPr txBox="1">
                  <a:spLocks noChangeArrowheads="1"/>
                </p:cNvSpPr>
                <p:nvPr/>
              </p:nvSpPr>
              <p:spPr bwMode="auto">
                <a:xfrm>
                  <a:off x="1187624" y="3068960"/>
                  <a:ext cx="1643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dirty="0">
                      <a:latin typeface="Gotham" panose="02000504050000020004" pitchFamily="2" charset="0"/>
                    </a:rPr>
                    <a:t>Light chain</a:t>
                  </a:r>
                </a:p>
              </p:txBody>
            </p:sp>
            <p:sp>
              <p:nvSpPr>
                <p:cNvPr id="12" name="14 CuadroTexto"/>
                <p:cNvSpPr txBox="1">
                  <a:spLocks noChangeArrowheads="1"/>
                </p:cNvSpPr>
                <p:nvPr/>
              </p:nvSpPr>
              <p:spPr bwMode="auto">
                <a:xfrm>
                  <a:off x="3419872" y="1124744"/>
                  <a:ext cx="24351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a:latin typeface="Gotham" panose="02000504050000020004" pitchFamily="2" charset="0"/>
                    </a:rPr>
                    <a:t>Variable region of heavy chain</a:t>
                  </a:r>
                </a:p>
              </p:txBody>
            </p:sp>
            <p:sp>
              <p:nvSpPr>
                <p:cNvPr id="13" name="14 CuadroTexto"/>
                <p:cNvSpPr txBox="1">
                  <a:spLocks noChangeArrowheads="1"/>
                </p:cNvSpPr>
                <p:nvPr/>
              </p:nvSpPr>
              <p:spPr bwMode="auto">
                <a:xfrm>
                  <a:off x="6228184" y="3068960"/>
                  <a:ext cx="24351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a:latin typeface="Gotham" panose="02000504050000020004" pitchFamily="2" charset="0"/>
                    </a:rPr>
                    <a:t>Variable region of</a:t>
                  </a:r>
                </a:p>
                <a:p>
                  <a:pPr algn="ctr" eaLnBrk="1" hangingPunct="1"/>
                  <a:r>
                    <a:rPr lang="en-US" altLang="en-US" sz="1600">
                      <a:latin typeface="Gotham" panose="02000504050000020004" pitchFamily="2" charset="0"/>
                    </a:rPr>
                    <a:t> light  chain</a:t>
                  </a:r>
                </a:p>
              </p:txBody>
            </p:sp>
            <p:sp>
              <p:nvSpPr>
                <p:cNvPr id="14" name="14 CuadroTexto"/>
                <p:cNvSpPr txBox="1">
                  <a:spLocks noChangeArrowheads="1"/>
                </p:cNvSpPr>
                <p:nvPr/>
              </p:nvSpPr>
              <p:spPr bwMode="auto">
                <a:xfrm>
                  <a:off x="5364088" y="3645024"/>
                  <a:ext cx="24351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a:latin typeface="Gotham" panose="02000504050000020004" pitchFamily="2" charset="0"/>
                    </a:rPr>
                    <a:t>constant region of</a:t>
                  </a:r>
                </a:p>
                <a:p>
                  <a:pPr algn="ctr" eaLnBrk="1" hangingPunct="1"/>
                  <a:r>
                    <a:rPr lang="en-US" altLang="en-US" sz="1600">
                      <a:latin typeface="Gotham" panose="02000504050000020004" pitchFamily="2" charset="0"/>
                    </a:rPr>
                    <a:t> light  chain</a:t>
                  </a:r>
                </a:p>
              </p:txBody>
            </p:sp>
            <p:cxnSp>
              <p:nvCxnSpPr>
                <p:cNvPr id="15" name="54 Conector recto de flecha"/>
                <p:cNvCxnSpPr/>
                <p:nvPr/>
              </p:nvCxnSpPr>
              <p:spPr>
                <a:xfrm flipH="1" flipV="1">
                  <a:off x="5436047" y="3428742"/>
                  <a:ext cx="215900" cy="2159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55 Conector recto de flecha"/>
                <p:cNvCxnSpPr/>
                <p:nvPr/>
              </p:nvCxnSpPr>
              <p:spPr>
                <a:xfrm flipH="1" flipV="1">
                  <a:off x="5940872" y="2996842"/>
                  <a:ext cx="215900" cy="2159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14 CuadroTexto"/>
                <p:cNvSpPr txBox="1">
                  <a:spLocks noChangeArrowheads="1"/>
                </p:cNvSpPr>
                <p:nvPr/>
              </p:nvSpPr>
              <p:spPr bwMode="auto">
                <a:xfrm>
                  <a:off x="1475656" y="4437112"/>
                  <a:ext cx="1643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a:latin typeface="Gotham" panose="02000504050000020004" pitchFamily="2" charset="0"/>
                    </a:rPr>
                    <a:t>Heavy chain</a:t>
                  </a:r>
                </a:p>
              </p:txBody>
            </p:sp>
            <p:sp>
              <p:nvSpPr>
                <p:cNvPr id="18" name="14 CuadroTexto"/>
                <p:cNvSpPr txBox="1">
                  <a:spLocks noChangeArrowheads="1"/>
                </p:cNvSpPr>
                <p:nvPr/>
              </p:nvSpPr>
              <p:spPr bwMode="auto">
                <a:xfrm>
                  <a:off x="5580112" y="4941168"/>
                  <a:ext cx="24351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a:latin typeface="Gotham" panose="02000504050000020004" pitchFamily="2" charset="0"/>
                    </a:rPr>
                    <a:t>Constant region of heavy chain</a:t>
                  </a:r>
                </a:p>
              </p:txBody>
            </p:sp>
            <p:cxnSp>
              <p:nvCxnSpPr>
                <p:cNvPr id="19" name="58 Conector recto de flecha"/>
                <p:cNvCxnSpPr/>
                <p:nvPr/>
              </p:nvCxnSpPr>
              <p:spPr>
                <a:xfrm flipH="1">
                  <a:off x="5220147" y="5157932"/>
                  <a:ext cx="431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60 Conector recto de flecha"/>
                <p:cNvCxnSpPr/>
                <p:nvPr/>
              </p:nvCxnSpPr>
              <p:spPr>
                <a:xfrm>
                  <a:off x="3059559" y="4652990"/>
                  <a:ext cx="50482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62 Conector recto de flecha"/>
                <p:cNvCxnSpPr/>
                <p:nvPr/>
              </p:nvCxnSpPr>
              <p:spPr>
                <a:xfrm>
                  <a:off x="2915097" y="3284246"/>
                  <a:ext cx="50482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14 CuadroTexto"/>
                <p:cNvSpPr txBox="1">
                  <a:spLocks noChangeArrowheads="1"/>
                </p:cNvSpPr>
                <p:nvPr/>
              </p:nvSpPr>
              <p:spPr bwMode="auto">
                <a:xfrm>
                  <a:off x="251520" y="1628800"/>
                  <a:ext cx="2435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dirty="0">
                      <a:latin typeface="Gotham" panose="02000504050000020004" pitchFamily="2" charset="0"/>
                    </a:rPr>
                    <a:t>Antigen binding site</a:t>
                  </a:r>
                </a:p>
              </p:txBody>
            </p:sp>
          </p:grpSp>
          <p:sp>
            <p:nvSpPr>
              <p:cNvPr id="8" name="64 Elipse"/>
              <p:cNvSpPr/>
              <p:nvPr/>
            </p:nvSpPr>
            <p:spPr>
              <a:xfrm rot="19078983">
                <a:off x="-4311550" y="2272367"/>
                <a:ext cx="1150938" cy="792346"/>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cxnSp>
            <p:nvCxnSpPr>
              <p:cNvPr id="9" name="65 Conector recto de flecha"/>
              <p:cNvCxnSpPr/>
              <p:nvPr/>
            </p:nvCxnSpPr>
            <p:spPr>
              <a:xfrm>
                <a:off x="-4500462" y="2204088"/>
                <a:ext cx="215900" cy="144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426794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a:solidFill>
            <a:schemeClr val="accent2">
              <a:lumMod val="40000"/>
              <a:lumOff val="60000"/>
            </a:schemeClr>
          </a:solidFill>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7776863"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11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6632"/>
            <a:ext cx="8229600" cy="6009531"/>
          </a:xfrm>
          <a:solidFill>
            <a:schemeClr val="accent2">
              <a:lumMod val="20000"/>
              <a:lumOff val="80000"/>
            </a:schemeClr>
          </a:solidFill>
        </p:spPr>
        <p:txBody>
          <a:bodyPr/>
          <a:lstStyle/>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7776863"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450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6408712"/>
          </a:xfrm>
          <a:solidFill>
            <a:schemeClr val="accent2">
              <a:lumMod val="20000"/>
              <a:lumOff val="80000"/>
            </a:schemeClr>
          </a:solidFill>
        </p:spPr>
        <p:txBody>
          <a:bodyPr/>
          <a:lstStyle/>
          <a:p>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332656"/>
            <a:ext cx="760095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5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88640"/>
            <a:ext cx="8640960" cy="6408712"/>
          </a:xfrm>
          <a:solidFill>
            <a:schemeClr val="accent2">
              <a:lumMod val="20000"/>
              <a:lumOff val="80000"/>
            </a:schemeClr>
          </a:solidFill>
        </p:spPr>
        <p:txBody>
          <a:bodyPr/>
          <a:lstStyle/>
          <a:p>
            <a:endParaRPr lang="ar-IQ"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365" y="332656"/>
            <a:ext cx="7950075"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1752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579296" cy="6336704"/>
          </a:xfrm>
          <a:solidFill>
            <a:schemeClr val="accent2">
              <a:lumMod val="20000"/>
              <a:lumOff val="80000"/>
            </a:schemeClr>
          </a:solidFill>
        </p:spPr>
        <p:txBody>
          <a:bodyPr/>
          <a:lstStyle/>
          <a:p>
            <a:endParaRPr lang="ar-IQ"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7848872"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440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a:solidFill>
            <a:schemeClr val="accent2">
              <a:lumMod val="20000"/>
              <a:lumOff val="80000"/>
            </a:schemeClr>
          </a:solidFill>
        </p:spPr>
        <p:txBody>
          <a:bodyPr/>
          <a:lstStyle/>
          <a:p>
            <a:endParaRPr lang="ar-IQ"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4664"/>
            <a:ext cx="7204856"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3486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6480720"/>
          </a:xfrm>
          <a:solidFill>
            <a:schemeClr val="accent2">
              <a:lumMod val="20000"/>
              <a:lumOff val="80000"/>
            </a:schemeClr>
          </a:solidFill>
        </p:spPr>
        <p:txBody>
          <a:bodyPr/>
          <a:lstStyle/>
          <a:p>
            <a:endParaRPr lang="ar-IQ"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2656"/>
            <a:ext cx="7704856"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7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9048-AAED-C1ED-6BB0-2614DEC29EA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92CEFB43-8CD9-8AEB-2291-D963BB0698AB}"/>
              </a:ext>
            </a:extLst>
          </p:cNvPr>
          <p:cNvSpPr>
            <a:spLocks noGrp="1"/>
          </p:cNvSpPr>
          <p:nvPr>
            <p:ph idx="1"/>
          </p:nvPr>
        </p:nvSpPr>
        <p:spPr>
          <a:xfrm>
            <a:off x="179512" y="1351856"/>
            <a:ext cx="8856984" cy="5370660"/>
          </a:xfrm>
          <a:solidFill>
            <a:schemeClr val="accent4">
              <a:lumMod val="20000"/>
              <a:lumOff val="80000"/>
            </a:schemeClr>
          </a:solidFill>
        </p:spPr>
        <p:txBody>
          <a:bodyPr>
            <a:normAutofit/>
          </a:bodyPr>
          <a:lstStyle/>
          <a:p>
            <a:pPr marL="0" indent="0" algn="l">
              <a:buNone/>
            </a:pPr>
            <a:endParaRPr lang="en-US" dirty="0">
              <a:latin typeface="Arial Black" panose="020B0A04020102020204" pitchFamily="34" charset="0"/>
            </a:endParaRPr>
          </a:p>
          <a:p>
            <a:pPr marL="0" indent="0" algn="l">
              <a:buNone/>
            </a:pPr>
            <a:r>
              <a:rPr lang="en-US" dirty="0">
                <a:latin typeface="Arial Black" panose="020B0A04020102020204" pitchFamily="34" charset="0"/>
              </a:rPr>
              <a:t>B cells are an important part of your adaptive immune system. </a:t>
            </a:r>
          </a:p>
          <a:p>
            <a:pPr marL="0" indent="0" algn="l">
              <a:buNone/>
            </a:pPr>
            <a:r>
              <a:rPr lang="en-US" dirty="0">
                <a:latin typeface="Arial Black" panose="020B0A04020102020204" pitchFamily="34" charset="0"/>
              </a:rPr>
              <a:t>Your immune system includes your innate immune system and your adaptive immune system. </a:t>
            </a:r>
          </a:p>
          <a:p>
            <a:pPr marL="0" indent="0" algn="l">
              <a:buNone/>
            </a:pPr>
            <a:endParaRPr lang="en-US" dirty="0">
              <a:latin typeface="Arial Black" panose="020B0A04020102020204" pitchFamily="34" charset="0"/>
            </a:endParaRPr>
          </a:p>
          <a:p>
            <a:pPr marL="0" indent="0" algn="l">
              <a:buNone/>
            </a:pPr>
            <a:r>
              <a:rPr lang="en-US" dirty="0">
                <a:latin typeface="Arial Black" panose="020B0A04020102020204" pitchFamily="34" charset="0"/>
              </a:rPr>
              <a:t>While your innate immune system is your first defense against any threat, your adaptive immune system is specialized to recognize and fight particular types of threats (a particular virus, bacteria, etc.).</a:t>
            </a:r>
          </a:p>
          <a:p>
            <a:pPr marL="0" indent="0" algn="l">
              <a:buNone/>
            </a:pPr>
            <a:r>
              <a:rPr lang="en-US" dirty="0">
                <a:latin typeface="Arial Black" panose="020B0A04020102020204" pitchFamily="34" charset="0"/>
              </a:rPr>
              <a:t> </a:t>
            </a:r>
          </a:p>
          <a:p>
            <a:pPr marL="0" indent="0" algn="l">
              <a:buNone/>
            </a:pPr>
            <a:r>
              <a:rPr lang="en-US" dirty="0">
                <a:latin typeface="Arial Black" panose="020B0A04020102020204" pitchFamily="34" charset="0"/>
              </a:rPr>
              <a:t>B cells produce antibodies that destroy antigens or the pathogen associated with a particular antigen. </a:t>
            </a:r>
          </a:p>
          <a:p>
            <a:pPr marL="0" indent="0" algn="l">
              <a:buNone/>
            </a:pPr>
            <a:endParaRPr lang="en-US" dirty="0">
              <a:latin typeface="Arial Black" panose="020B0A04020102020204" pitchFamily="34" charset="0"/>
            </a:endParaRPr>
          </a:p>
          <a:p>
            <a:pPr marL="0" indent="0" algn="l">
              <a:buNone/>
            </a:pPr>
            <a:r>
              <a:rPr lang="en-US" dirty="0">
                <a:latin typeface="Arial Black" panose="020B0A04020102020204" pitchFamily="34" charset="0"/>
              </a:rPr>
              <a:t> </a:t>
            </a:r>
          </a:p>
        </p:txBody>
      </p:sp>
      <p:sp>
        <p:nvSpPr>
          <p:cNvPr id="5" name="TextBox 4">
            <a:extLst>
              <a:ext uri="{FF2B5EF4-FFF2-40B4-BE49-F238E27FC236}">
                <a16:creationId xmlns:a16="http://schemas.microsoft.com/office/drawing/2014/main" id="{DFB57DA1-E985-B4BE-F39B-244B5FA4DA68}"/>
              </a:ext>
            </a:extLst>
          </p:cNvPr>
          <p:cNvSpPr txBox="1"/>
          <p:nvPr/>
        </p:nvSpPr>
        <p:spPr>
          <a:xfrm>
            <a:off x="179512" y="274638"/>
            <a:ext cx="8856984" cy="1077218"/>
          </a:xfrm>
          <a:prstGeom prst="rect">
            <a:avLst/>
          </a:prstGeom>
          <a:solidFill>
            <a:schemeClr val="tx2">
              <a:lumMod val="20000"/>
              <a:lumOff val="80000"/>
            </a:schemeClr>
          </a:solidFill>
        </p:spPr>
        <p:txBody>
          <a:bodyPr wrap="square">
            <a:spAutoFit/>
          </a:bodyPr>
          <a:lstStyle/>
          <a:p>
            <a:pPr algn="ctr"/>
            <a:r>
              <a:rPr lang="en-US" sz="3200" dirty="0">
                <a:latin typeface="Arial Black" panose="020B0A04020102020204" pitchFamily="34" charset="0"/>
              </a:rPr>
              <a:t>Function </a:t>
            </a:r>
          </a:p>
          <a:p>
            <a:pPr algn="ctr"/>
            <a:r>
              <a:rPr lang="en-US" sz="3200" dirty="0">
                <a:latin typeface="Arial Black" panose="020B0A04020102020204" pitchFamily="34" charset="0"/>
              </a:rPr>
              <a:t>Why are B cells important? </a:t>
            </a:r>
          </a:p>
        </p:txBody>
      </p:sp>
    </p:spTree>
    <p:extLst>
      <p:ext uri="{BB962C8B-B14F-4D97-AF65-F5344CB8AC3E}">
        <p14:creationId xmlns:p14="http://schemas.microsoft.com/office/powerpoint/2010/main" val="732651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6264696"/>
          </a:xfrm>
          <a:solidFill>
            <a:schemeClr val="accent2">
              <a:lumMod val="20000"/>
              <a:lumOff val="80000"/>
            </a:schemeClr>
          </a:solidFill>
        </p:spPr>
        <p:txBody>
          <a:bodyPr/>
          <a:lstStyle/>
          <a:p>
            <a:endParaRPr lang="ar-IQ"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448"/>
          <a:stretch/>
        </p:blipFill>
        <p:spPr bwMode="auto">
          <a:xfrm>
            <a:off x="683568" y="404664"/>
            <a:ext cx="7848872"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1488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8391A2-3913-A962-BFFF-78C1DF4CEF09}"/>
              </a:ext>
            </a:extLst>
          </p:cNvPr>
          <p:cNvSpPr>
            <a:spLocks noGrp="1"/>
          </p:cNvSpPr>
          <p:nvPr>
            <p:ph idx="1"/>
          </p:nvPr>
        </p:nvSpPr>
        <p:spPr>
          <a:xfrm>
            <a:off x="251520" y="260648"/>
            <a:ext cx="8435280" cy="5865515"/>
          </a:xfrm>
        </p:spPr>
        <p:txBody>
          <a:bodyPr>
            <a:normAutofit fontScale="32500" lnSpcReduction="20000"/>
          </a:bodyPr>
          <a:lstStyle/>
          <a:p>
            <a:pPr algn="l"/>
            <a:r>
              <a:rPr lang="en-US" sz="5100" dirty="0">
                <a:solidFill>
                  <a:srgbClr val="FF0000"/>
                </a:solidFill>
                <a:latin typeface="Arial Black" panose="020B0A04020102020204" pitchFamily="34" charset="0"/>
              </a:rPr>
              <a:t>What are the different types of B cells? </a:t>
            </a:r>
          </a:p>
          <a:p>
            <a:pPr algn="l"/>
            <a:endParaRPr lang="en-US" dirty="0">
              <a:latin typeface="Arial Black" panose="020B0A04020102020204" pitchFamily="34" charset="0"/>
            </a:endParaRPr>
          </a:p>
          <a:p>
            <a:pPr algn="l">
              <a:lnSpc>
                <a:spcPct val="120000"/>
              </a:lnSpc>
            </a:pPr>
            <a:r>
              <a:rPr lang="en-US" sz="5100" dirty="0">
                <a:latin typeface="Arial Black" panose="020B0A04020102020204" pitchFamily="34" charset="0"/>
              </a:rPr>
              <a:t>There are two main types of B cells: </a:t>
            </a:r>
          </a:p>
          <a:p>
            <a:pPr algn="l">
              <a:lnSpc>
                <a:spcPct val="120000"/>
              </a:lnSpc>
            </a:pPr>
            <a:r>
              <a:rPr lang="en-US" sz="5100" dirty="0">
                <a:latin typeface="Arial Black" panose="020B0A04020102020204" pitchFamily="34" charset="0"/>
              </a:rPr>
              <a:t>plasma cells and memory cells. Both types help protect you from infection and disease. </a:t>
            </a:r>
          </a:p>
          <a:p>
            <a:pPr algn="l">
              <a:lnSpc>
                <a:spcPct val="120000"/>
              </a:lnSpc>
            </a:pPr>
            <a:r>
              <a:rPr lang="en-US" sz="5100" dirty="0">
                <a:solidFill>
                  <a:srgbClr val="FF0000"/>
                </a:solidFill>
                <a:latin typeface="Arial Black" panose="020B0A04020102020204" pitchFamily="34" charset="0"/>
              </a:rPr>
              <a:t>Plasma cells</a:t>
            </a:r>
            <a:r>
              <a:rPr lang="en-US" sz="5100" dirty="0">
                <a:latin typeface="Arial Black" panose="020B0A04020102020204" pitchFamily="34" charset="0"/>
              </a:rPr>
              <a:t>: Plasma cells release antibodies in response to antigens. Once a B cell becomes a mature plasma cell, it can release up to 2,000 antibodies per second. Plasma cells are also called plasmacytes or effector cells. They have a shorter lifespan than memory cells. </a:t>
            </a:r>
          </a:p>
          <a:p>
            <a:pPr algn="l">
              <a:lnSpc>
                <a:spcPct val="120000"/>
              </a:lnSpc>
            </a:pPr>
            <a:endParaRPr lang="en-US" sz="5100" dirty="0">
              <a:latin typeface="Arial Black" panose="020B0A04020102020204" pitchFamily="34" charset="0"/>
            </a:endParaRPr>
          </a:p>
          <a:p>
            <a:pPr algn="l">
              <a:lnSpc>
                <a:spcPct val="120000"/>
              </a:lnSpc>
            </a:pPr>
            <a:r>
              <a:rPr lang="en-US" sz="5100" dirty="0">
                <a:solidFill>
                  <a:srgbClr val="FF0000"/>
                </a:solidFill>
                <a:latin typeface="Arial Black" panose="020B0A04020102020204" pitchFamily="34" charset="0"/>
              </a:rPr>
              <a:t>Memory cells</a:t>
            </a:r>
            <a:r>
              <a:rPr lang="en-US" sz="5100" dirty="0">
                <a:latin typeface="Arial Black" panose="020B0A04020102020204" pitchFamily="34" charset="0"/>
              </a:rPr>
              <a:t>: Memory cells remember particular antigens so, if they appear in your body in the future, your immune system can mount a defense quickly. While plasma cells fight bodily invaders by producing antibodies, memory cells help your immune system fight in the future. For example, most vaccines work because they expose your immune system to antigens that your memory cells remember. If an invader appears, your body can mount an attack quickly</a:t>
            </a:r>
            <a:r>
              <a:rPr lang="en-US" sz="5100" dirty="0"/>
              <a:t>.</a:t>
            </a:r>
          </a:p>
        </p:txBody>
      </p:sp>
    </p:spTree>
    <p:extLst>
      <p:ext uri="{BB962C8B-B14F-4D97-AF65-F5344CB8AC3E}">
        <p14:creationId xmlns:p14="http://schemas.microsoft.com/office/powerpoint/2010/main" val="61426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D0E6-81FD-F897-0BB0-4BEA5154241D}"/>
              </a:ext>
            </a:extLst>
          </p:cNvPr>
          <p:cNvSpPr>
            <a:spLocks noGrp="1"/>
          </p:cNvSpPr>
          <p:nvPr>
            <p:ph type="title"/>
          </p:nvPr>
        </p:nvSpPr>
        <p:spPr>
          <a:solidFill>
            <a:schemeClr val="accent4">
              <a:lumMod val="60000"/>
              <a:lumOff val="40000"/>
            </a:schemeClr>
          </a:solidFill>
        </p:spPr>
        <p:txBody>
          <a:bodyPr>
            <a:normAutofit fontScale="90000"/>
          </a:bodyPr>
          <a:lstStyle/>
          <a:p>
            <a:r>
              <a:rPr lang="en-US" dirty="0">
                <a:solidFill>
                  <a:srgbClr val="FF0000"/>
                </a:solidFill>
              </a:rPr>
              <a:t>What are the common conditions and disorders associated with B cells?</a:t>
            </a:r>
          </a:p>
        </p:txBody>
      </p:sp>
      <p:sp>
        <p:nvSpPr>
          <p:cNvPr id="3" name="Content Placeholder 2">
            <a:extLst>
              <a:ext uri="{FF2B5EF4-FFF2-40B4-BE49-F238E27FC236}">
                <a16:creationId xmlns:a16="http://schemas.microsoft.com/office/drawing/2014/main" id="{31F39800-22A4-64FD-C3EB-54A222B7E9B9}"/>
              </a:ext>
            </a:extLst>
          </p:cNvPr>
          <p:cNvSpPr>
            <a:spLocks noGrp="1"/>
          </p:cNvSpPr>
          <p:nvPr>
            <p:ph idx="1"/>
          </p:nvPr>
        </p:nvSpPr>
        <p:spPr>
          <a:xfrm>
            <a:off x="179512" y="2286000"/>
            <a:ext cx="8856984" cy="4023360"/>
          </a:xfrm>
          <a:solidFill>
            <a:schemeClr val="accent6">
              <a:lumMod val="20000"/>
              <a:lumOff val="80000"/>
            </a:schemeClr>
          </a:solidFill>
        </p:spPr>
        <p:txBody>
          <a:bodyPr>
            <a:normAutofit lnSpcReduction="10000"/>
          </a:bodyPr>
          <a:lstStyle/>
          <a:p>
            <a:r>
              <a:rPr lang="en-US" b="1" dirty="0">
                <a:solidFill>
                  <a:srgbClr val="FF0000"/>
                </a:solidFill>
              </a:rPr>
              <a:t>Abnormal B cells can cause autoimmune diseases and various types of cancers. </a:t>
            </a:r>
          </a:p>
          <a:p>
            <a:endParaRPr lang="en-US" dirty="0"/>
          </a:p>
          <a:p>
            <a:r>
              <a:rPr lang="en-US" sz="3200" dirty="0">
                <a:latin typeface="Times New Roman" panose="02020603050405020304" pitchFamily="18" charset="0"/>
                <a:cs typeface="Times New Roman" panose="02020603050405020304" pitchFamily="18" charset="0"/>
              </a:rPr>
              <a:t>Autoimmune diseases Sometimes, B cells make antibodies in response to antigens associated with your body’s healthy cells. When this happens, the antibodies attack your healthy cells like a dangerous pathogen. This is what happens with autoimmune diseases, including: Lupus. Multiple sclerosis. Rheumatoid arthritis. Type 1 diabetes</a:t>
            </a:r>
            <a:r>
              <a:rPr lang="en-US" dirty="0"/>
              <a:t>. </a:t>
            </a:r>
          </a:p>
        </p:txBody>
      </p:sp>
    </p:spTree>
    <p:extLst>
      <p:ext uri="{BB962C8B-B14F-4D97-AF65-F5344CB8AC3E}">
        <p14:creationId xmlns:p14="http://schemas.microsoft.com/office/powerpoint/2010/main" val="2612046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261BA-7242-FABA-E3FB-9454D52FDF95}"/>
              </a:ext>
            </a:extLst>
          </p:cNvPr>
          <p:cNvSpPr>
            <a:spLocks noGrp="1"/>
          </p:cNvSpPr>
          <p:nvPr>
            <p:ph type="title"/>
          </p:nvPr>
        </p:nvSpPr>
        <p:spPr/>
        <p:txBody>
          <a:bodyPr/>
          <a:lstStyle/>
          <a:p>
            <a:r>
              <a:rPr lang="en-US" dirty="0"/>
              <a:t>Cancers</a:t>
            </a:r>
          </a:p>
        </p:txBody>
      </p:sp>
      <p:sp>
        <p:nvSpPr>
          <p:cNvPr id="3" name="Content Placeholder 2">
            <a:extLst>
              <a:ext uri="{FF2B5EF4-FFF2-40B4-BE49-F238E27FC236}">
                <a16:creationId xmlns:a16="http://schemas.microsoft.com/office/drawing/2014/main" id="{416938AE-F0AF-7922-7810-41E41080216D}"/>
              </a:ext>
            </a:extLst>
          </p:cNvPr>
          <p:cNvSpPr>
            <a:spLocks noGrp="1"/>
          </p:cNvSpPr>
          <p:nvPr>
            <p:ph idx="1"/>
          </p:nvPr>
        </p:nvSpPr>
        <p:spPr>
          <a:xfrm>
            <a:off x="594313" y="2161032"/>
            <a:ext cx="8370175" cy="4023360"/>
          </a:xfrm>
          <a:solidFill>
            <a:schemeClr val="accent6">
              <a:lumMod val="20000"/>
              <a:lumOff val="80000"/>
            </a:schemeClr>
          </a:solidFill>
        </p:spPr>
        <p:txBody>
          <a:bodyPr>
            <a:normAutofit fontScale="92500" lnSpcReduction="10000"/>
          </a:bodyPr>
          <a:lstStyle/>
          <a:p>
            <a:r>
              <a:rPr lang="en-US" sz="4000" dirty="0"/>
              <a:t>Several cancers are associated with abnormal B cell development, including: .Acute lymphocytic leukemia</a:t>
            </a:r>
          </a:p>
          <a:p>
            <a:r>
              <a:rPr lang="en-US" sz="4000" dirty="0"/>
              <a:t>. Chronic lymphocytic leukemia</a:t>
            </a:r>
          </a:p>
          <a:p>
            <a:r>
              <a:rPr lang="en-US" sz="4000" dirty="0"/>
              <a:t>. Hodgkin lymphoma</a:t>
            </a:r>
          </a:p>
          <a:p>
            <a:r>
              <a:rPr lang="en-US" sz="4000" dirty="0"/>
              <a:t>. Non-Hodgkin lymphoma</a:t>
            </a:r>
          </a:p>
          <a:p>
            <a:r>
              <a:rPr lang="en-US" sz="4000" dirty="0"/>
              <a:t>. B-cell lymphoma. </a:t>
            </a:r>
          </a:p>
          <a:p>
            <a:endParaRPr lang="en-US" sz="4000" dirty="0"/>
          </a:p>
        </p:txBody>
      </p:sp>
      <p:sp>
        <p:nvSpPr>
          <p:cNvPr id="6" name="Title 1">
            <a:extLst>
              <a:ext uri="{FF2B5EF4-FFF2-40B4-BE49-F238E27FC236}">
                <a16:creationId xmlns:a16="http://schemas.microsoft.com/office/drawing/2014/main" id="{25344F7B-DA04-536E-C4E2-46095FB8FEBC}"/>
              </a:ext>
            </a:extLst>
          </p:cNvPr>
          <p:cNvSpPr txBox="1">
            <a:spLocks/>
          </p:cNvSpPr>
          <p:nvPr/>
        </p:nvSpPr>
        <p:spPr>
          <a:xfrm>
            <a:off x="768096" y="3422904"/>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endParaRPr lang="en-US" dirty="0"/>
          </a:p>
        </p:txBody>
      </p:sp>
    </p:spTree>
    <p:extLst>
      <p:ext uri="{BB962C8B-B14F-4D97-AF65-F5344CB8AC3E}">
        <p14:creationId xmlns:p14="http://schemas.microsoft.com/office/powerpoint/2010/main" val="1001157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496" y="274638"/>
            <a:ext cx="9036496"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br>
              <a:rPr lang="en-US" dirty="0">
                <a:solidFill>
                  <a:srgbClr val="FF0000"/>
                </a:solidFill>
                <a:latin typeface="Arial Black" panose="020B0A04020102020204" pitchFamily="34" charset="0"/>
              </a:rPr>
            </a:br>
            <a:r>
              <a:rPr lang="en-US" dirty="0">
                <a:solidFill>
                  <a:srgbClr val="FF0000"/>
                </a:solidFill>
                <a:latin typeface="Arial Black" panose="020B0A04020102020204" pitchFamily="34" charset="0"/>
              </a:rPr>
              <a:t>ANTIGEN RECOGNITION BY B CELLS</a:t>
            </a:r>
            <a:br>
              <a:rPr lang="en-US" dirty="0"/>
            </a:br>
            <a:endParaRPr lang="ar-IQ" dirty="0"/>
          </a:p>
        </p:txBody>
      </p:sp>
      <p:sp>
        <p:nvSpPr>
          <p:cNvPr id="3" name="عنصر نائب للمحتوى 2"/>
          <p:cNvSpPr>
            <a:spLocks noGrp="1"/>
          </p:cNvSpPr>
          <p:nvPr>
            <p:ph idx="1"/>
          </p:nvPr>
        </p:nvSpPr>
        <p:spPr>
          <a:xfrm>
            <a:off x="107504" y="1600200"/>
            <a:ext cx="8856984" cy="5141168"/>
          </a:xfrm>
        </p:spPr>
        <p:txBody>
          <a:bodyPr>
            <a:normAutofit/>
          </a:bodyPr>
          <a:lstStyle/>
          <a:p>
            <a:pPr algn="l" rtl="0"/>
            <a:r>
              <a:rPr lang="en-US" sz="2400" dirty="0">
                <a:latin typeface="Arial Black" panose="020B0A04020102020204" pitchFamily="34" charset="0"/>
              </a:rPr>
              <a:t>the </a:t>
            </a:r>
            <a:r>
              <a:rPr lang="en-US" sz="2400" b="1" dirty="0">
                <a:latin typeface="Arial Black" panose="020B0A04020102020204" pitchFamily="34" charset="0"/>
              </a:rPr>
              <a:t>BCR </a:t>
            </a:r>
            <a:r>
              <a:rPr lang="en-US" sz="2400" dirty="0">
                <a:latin typeface="Arial Black" panose="020B0A04020102020204" pitchFamily="34" charset="0"/>
              </a:rPr>
              <a:t>(surface membrane immunoglobulin) interacts with a much </a:t>
            </a:r>
            <a:r>
              <a:rPr lang="en-US" sz="2400" b="1" dirty="0">
                <a:latin typeface="Arial Black" panose="020B0A04020102020204" pitchFamily="34" charset="0"/>
              </a:rPr>
              <a:t>larger </a:t>
            </a:r>
            <a:r>
              <a:rPr lang="en-US" sz="2400" dirty="0">
                <a:latin typeface="Arial Black" panose="020B0A04020102020204" pitchFamily="34" charset="0"/>
              </a:rPr>
              <a:t>area of an </a:t>
            </a:r>
            <a:r>
              <a:rPr lang="en-US" sz="2400" b="1" dirty="0">
                <a:latin typeface="Arial Black" panose="020B0A04020102020204" pitchFamily="34" charset="0"/>
              </a:rPr>
              <a:t>intact antigenic epitope </a:t>
            </a:r>
            <a:r>
              <a:rPr lang="en-US" sz="2400" dirty="0">
                <a:latin typeface="Arial Black" panose="020B0A04020102020204" pitchFamily="34" charset="0"/>
              </a:rPr>
              <a:t>that generally has </a:t>
            </a:r>
            <a:r>
              <a:rPr lang="en-US" sz="2400" b="1" dirty="0">
                <a:latin typeface="Arial Black" panose="020B0A04020102020204" pitchFamily="34" charset="0"/>
              </a:rPr>
              <a:t>conformational or planar structure</a:t>
            </a:r>
            <a:r>
              <a:rPr lang="en-US" sz="2400" dirty="0">
                <a:latin typeface="Arial Black" panose="020B0A04020102020204" pitchFamily="34" charset="0"/>
              </a:rPr>
              <a:t>.</a:t>
            </a:r>
          </a:p>
          <a:p>
            <a:pPr algn="l" rtl="0"/>
            <a:r>
              <a:rPr lang="en-US" sz="2400" dirty="0">
                <a:latin typeface="Arial Black" panose="020B0A04020102020204" pitchFamily="34" charset="0"/>
              </a:rPr>
              <a:t>Consequently, the B cell has no requirement for  antigen processing and may directly recognize antigen.</a:t>
            </a:r>
          </a:p>
          <a:p>
            <a:pPr algn="l" rtl="0"/>
            <a:r>
              <a:rPr lang="en-US" sz="2400" dirty="0">
                <a:latin typeface="Arial Black" panose="020B0A04020102020204" pitchFamily="34" charset="0"/>
              </a:rPr>
              <a:t>Although antigen may sometimes be associated with the surface of an APC, the epitopes remain intact and are bound by the BCR without prior processing</a:t>
            </a:r>
            <a:endParaRPr lang="ar-IQ" sz="2400" dirty="0">
              <a:latin typeface="Arial Black" panose="020B0A04020102020204" pitchFamily="34" charset="0"/>
            </a:endParaRPr>
          </a:p>
        </p:txBody>
      </p:sp>
    </p:spTree>
    <p:extLst>
      <p:ext uri="{BB962C8B-B14F-4D97-AF65-F5344CB8AC3E}">
        <p14:creationId xmlns:p14="http://schemas.microsoft.com/office/powerpoint/2010/main" val="2082687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856984" cy="6480720"/>
          </a:xfrm>
        </p:spPr>
        <p:txBody>
          <a:bodyPr>
            <a:normAutofit/>
          </a:bodyPr>
          <a:lstStyle/>
          <a:p>
            <a:pPr algn="l" rtl="0"/>
            <a:r>
              <a:rPr lang="en-US" sz="2000" dirty="0">
                <a:latin typeface="Arial Black" panose="020B0A04020102020204" pitchFamily="34" charset="0"/>
              </a:rPr>
              <a:t>B-cell antigen recognition may be </a:t>
            </a:r>
            <a:r>
              <a:rPr lang="en-US" sz="2000" b="1" dirty="0">
                <a:latin typeface="Arial Black" panose="020B0A04020102020204" pitchFamily="34" charset="0"/>
              </a:rPr>
              <a:t>thymus independent </a:t>
            </a:r>
            <a:r>
              <a:rPr lang="en-US" sz="2000" dirty="0">
                <a:latin typeface="Arial Black" panose="020B0A04020102020204" pitchFamily="34" charset="0"/>
              </a:rPr>
              <a:t>or </a:t>
            </a:r>
            <a:r>
              <a:rPr lang="en-US" sz="2000" b="1" dirty="0">
                <a:latin typeface="Arial Black" panose="020B0A04020102020204" pitchFamily="34" charset="0"/>
              </a:rPr>
              <a:t>thymus dependent</a:t>
            </a:r>
            <a:r>
              <a:rPr lang="en-US" sz="2000" dirty="0">
                <a:latin typeface="Arial Black" panose="020B0A04020102020204" pitchFamily="34" charset="0"/>
              </a:rPr>
              <a:t>. </a:t>
            </a:r>
          </a:p>
          <a:p>
            <a:pPr algn="l" rtl="0"/>
            <a:r>
              <a:rPr lang="en-US" sz="2000" dirty="0">
                <a:latin typeface="Arial Black" panose="020B0A04020102020204" pitchFamily="34" charset="0"/>
              </a:rPr>
              <a:t>Thymus independent (T-independent) recognition is a relatively uncommon event and is </a:t>
            </a:r>
            <a:r>
              <a:rPr lang="en-US" sz="2000" dirty="0">
                <a:solidFill>
                  <a:srgbClr val="FF0000"/>
                </a:solidFill>
                <a:latin typeface="Arial Black" panose="020B0A04020102020204" pitchFamily="34" charset="0"/>
              </a:rPr>
              <a:t>restricted to antigens </a:t>
            </a:r>
            <a:r>
              <a:rPr lang="en-US" sz="2000" dirty="0">
                <a:latin typeface="Arial Black" panose="020B0A04020102020204" pitchFamily="34" charset="0"/>
              </a:rPr>
              <a:t>composed of polymers of simple repeating structural units. </a:t>
            </a:r>
          </a:p>
          <a:p>
            <a:pPr algn="l" rtl="0"/>
            <a:endParaRPr lang="en-US" sz="2000" dirty="0">
              <a:latin typeface="Arial Black" panose="020B0A04020102020204" pitchFamily="34" charset="0"/>
            </a:endParaRPr>
          </a:p>
          <a:p>
            <a:pPr algn="l" rtl="0"/>
            <a:r>
              <a:rPr lang="en-US" sz="2000" dirty="0">
                <a:latin typeface="Arial Black" panose="020B0A04020102020204" pitchFamily="34" charset="0"/>
              </a:rPr>
              <a:t> </a:t>
            </a:r>
            <a:endParaRPr lang="ar-IQ" sz="2000" dirty="0">
              <a:latin typeface="Arial Black" panose="020B0A040201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71688"/>
            <a:ext cx="8568952" cy="4309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41024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58614"/>
            <a:ext cx="8928992" cy="634082"/>
          </a:xfrm>
          <a:solidFill>
            <a:schemeClr val="accent6">
              <a:lumMod val="40000"/>
              <a:lumOff val="60000"/>
            </a:schemeClr>
          </a:solidFill>
        </p:spPr>
        <p:txBody>
          <a:bodyPr>
            <a:normAutofit fontScale="90000"/>
          </a:bodyPr>
          <a:lstStyle/>
          <a:p>
            <a:br>
              <a:rPr lang="en-US" sz="3100" dirty="0">
                <a:latin typeface="Arial Black" panose="020B0A04020102020204" pitchFamily="34" charset="0"/>
              </a:rPr>
            </a:br>
            <a:r>
              <a:rPr lang="en-US" sz="3100" dirty="0">
                <a:latin typeface="Arial Black" panose="020B0A04020102020204" pitchFamily="34" charset="0"/>
              </a:rPr>
              <a:t>ACTIVATION OF THE B LYMPHOCYTE </a:t>
            </a:r>
            <a:r>
              <a:rPr lang="en-US" sz="2000" dirty="0">
                <a:latin typeface="Arial Black" panose="020B0A04020102020204" pitchFamily="34" charset="0"/>
              </a:rPr>
              <a:t>1</a:t>
            </a:r>
            <a:br>
              <a:rPr lang="en-US" dirty="0">
                <a:latin typeface="Arial Black" panose="020B0A04020102020204" pitchFamily="34" charset="0"/>
              </a:rPr>
            </a:br>
            <a:endParaRPr lang="ar-IQ" dirty="0">
              <a:latin typeface="Arial Black" panose="020B0A04020102020204" pitchFamily="34" charset="0"/>
            </a:endParaRPr>
          </a:p>
        </p:txBody>
      </p:sp>
      <p:sp>
        <p:nvSpPr>
          <p:cNvPr id="3" name="عنصر نائب للمحتوى 2"/>
          <p:cNvSpPr>
            <a:spLocks noGrp="1"/>
          </p:cNvSpPr>
          <p:nvPr>
            <p:ph idx="1"/>
          </p:nvPr>
        </p:nvSpPr>
        <p:spPr>
          <a:xfrm>
            <a:off x="0" y="764704"/>
            <a:ext cx="9036496" cy="6192688"/>
          </a:xfrm>
          <a:ln>
            <a:solidFill>
              <a:srgbClr val="C00000"/>
            </a:solidFill>
          </a:ln>
        </p:spPr>
        <p:txBody>
          <a:bodyPr>
            <a:noAutofit/>
          </a:bodyPr>
          <a:lstStyle/>
          <a:p>
            <a:pPr algn="l" rtl="0"/>
            <a:r>
              <a:rPr lang="en-US" sz="2000" dirty="0">
                <a:latin typeface="Arial Black" panose="020B0A04020102020204" pitchFamily="34" charset="0"/>
              </a:rPr>
              <a:t>The activation of a naïve B cell is not dissimilar to the process of T-cell activation </a:t>
            </a:r>
          </a:p>
          <a:p>
            <a:pPr algn="l" rtl="0"/>
            <a:r>
              <a:rPr lang="en-US" sz="2000" dirty="0">
                <a:latin typeface="Arial Black" panose="020B0A04020102020204" pitchFamily="34" charset="0"/>
              </a:rPr>
              <a:t>The B cell requires three </a:t>
            </a:r>
            <a:r>
              <a:rPr lang="en-US" sz="2000" u="sng" dirty="0">
                <a:solidFill>
                  <a:srgbClr val="C00000"/>
                </a:solidFill>
                <a:latin typeface="Arial Black" panose="020B0A04020102020204" pitchFamily="34" charset="0"/>
              </a:rPr>
              <a:t>specific signals </a:t>
            </a:r>
            <a:r>
              <a:rPr lang="en-US" sz="2000" dirty="0">
                <a:latin typeface="Arial Black" panose="020B0A04020102020204" pitchFamily="34" charset="0"/>
              </a:rPr>
              <a:t>in order to become fully activated </a:t>
            </a:r>
          </a:p>
          <a:p>
            <a:pPr algn="l" rtl="0"/>
            <a:r>
              <a:rPr lang="en-US" sz="2000" dirty="0">
                <a:latin typeface="Arial Black" panose="020B0A04020102020204" pitchFamily="34" charset="0"/>
              </a:rPr>
              <a:t>• </a:t>
            </a:r>
            <a:r>
              <a:rPr lang="en-US" sz="2000" b="1" u="sng" dirty="0">
                <a:solidFill>
                  <a:srgbClr val="FF0000"/>
                </a:solidFill>
                <a:effectLst>
                  <a:outerShdw blurRad="38100" dist="38100" dir="2700000" algn="tl">
                    <a:srgbClr val="000000">
                      <a:alpha val="43137"/>
                    </a:srgbClr>
                  </a:outerShdw>
                </a:effectLst>
                <a:latin typeface="Arial Black" panose="020B0A04020102020204" pitchFamily="34" charset="0"/>
              </a:rPr>
              <a:t>Signal 1 </a:t>
            </a:r>
            <a:r>
              <a:rPr lang="en-US" sz="2000" dirty="0">
                <a:latin typeface="Arial Black" panose="020B0A04020102020204" pitchFamily="34" charset="0"/>
              </a:rPr>
              <a:t>for B-cell activation is the </a:t>
            </a:r>
            <a:r>
              <a:rPr lang="en-US" sz="2000" b="1" dirty="0">
                <a:latin typeface="Arial Black" panose="020B0A04020102020204" pitchFamily="34" charset="0"/>
              </a:rPr>
              <a:t>recognition of antigenic epitope </a:t>
            </a:r>
            <a:r>
              <a:rPr lang="en-US" sz="2000" dirty="0">
                <a:latin typeface="Arial Black" panose="020B0A04020102020204" pitchFamily="34" charset="0"/>
              </a:rPr>
              <a:t>by the surface membrane BCR. Signal transduction for the BCR is undertaken by a complex of </a:t>
            </a:r>
            <a:r>
              <a:rPr lang="en-US" sz="2000" dirty="0">
                <a:solidFill>
                  <a:srgbClr val="FF0000"/>
                </a:solidFill>
                <a:latin typeface="Arial Black" panose="020B0A04020102020204" pitchFamily="34" charset="0"/>
              </a:rPr>
              <a:t>CD79a</a:t>
            </a:r>
            <a:r>
              <a:rPr lang="en-US" sz="2000" dirty="0">
                <a:latin typeface="Arial Black" panose="020B0A04020102020204" pitchFamily="34" charset="0"/>
              </a:rPr>
              <a:t> and </a:t>
            </a:r>
            <a:r>
              <a:rPr lang="en-US" sz="2000" dirty="0">
                <a:solidFill>
                  <a:srgbClr val="FF0000"/>
                </a:solidFill>
                <a:latin typeface="Arial Black" panose="020B0A04020102020204" pitchFamily="34" charset="0"/>
              </a:rPr>
              <a:t>CD79b</a:t>
            </a:r>
          </a:p>
          <a:p>
            <a:pPr marL="0" indent="0" algn="l" rtl="0">
              <a:buNone/>
            </a:pPr>
            <a:r>
              <a:rPr lang="en-US" sz="2000" dirty="0">
                <a:latin typeface="Arial Black" panose="020B0A04020102020204" pitchFamily="34" charset="0"/>
              </a:rPr>
              <a:t>  • </a:t>
            </a:r>
            <a:r>
              <a:rPr lang="en-US" sz="2000" b="1" u="sng" dirty="0">
                <a:solidFill>
                  <a:srgbClr val="FF0000"/>
                </a:solidFill>
                <a:effectLst>
                  <a:outerShdw blurRad="38100" dist="38100" dir="2700000" algn="tl">
                    <a:srgbClr val="000000">
                      <a:alpha val="43137"/>
                    </a:srgbClr>
                  </a:outerShdw>
                </a:effectLst>
                <a:latin typeface="Arial Black" panose="020B0A04020102020204" pitchFamily="34" charset="0"/>
              </a:rPr>
              <a:t>Signal 2  </a:t>
            </a:r>
            <a:r>
              <a:rPr lang="en-US" sz="2000" dirty="0">
                <a:latin typeface="Arial Black" panose="020B0A04020102020204" pitchFamily="34" charset="0"/>
              </a:rPr>
              <a:t>comprises </a:t>
            </a:r>
            <a:r>
              <a:rPr lang="en-US" sz="2000" b="1" dirty="0">
                <a:latin typeface="Arial Black" panose="020B0A04020102020204" pitchFamily="34" charset="0"/>
              </a:rPr>
              <a:t>intermolecular interactions </a:t>
            </a:r>
            <a:r>
              <a:rPr lang="en-US" sz="2000" dirty="0">
                <a:latin typeface="Arial Black" panose="020B0A04020102020204" pitchFamily="34" charset="0"/>
              </a:rPr>
              <a:t>between surface molecules on that B cell  . One such interaction results from the B cell internalizing antigen and presenting peptide fragments associated with MHC class II molecules.</a:t>
            </a:r>
          </a:p>
          <a:p>
            <a:pPr marL="0" indent="0" algn="l" rtl="0">
              <a:buNone/>
            </a:pPr>
            <a:r>
              <a:rPr lang="en-US" sz="2000" dirty="0">
                <a:latin typeface="Arial Black" panose="020B0A04020102020204" pitchFamily="34" charset="0"/>
              </a:rPr>
              <a:t> • </a:t>
            </a:r>
            <a:r>
              <a:rPr lang="en-US" sz="2000" b="1" u="sng" dirty="0">
                <a:solidFill>
                  <a:srgbClr val="FF0000"/>
                </a:solidFill>
                <a:effectLst>
                  <a:outerShdw blurRad="38100" dist="38100" dir="2700000" algn="tl">
                    <a:srgbClr val="000000">
                      <a:alpha val="43137"/>
                    </a:srgbClr>
                  </a:outerShdw>
                </a:effectLst>
                <a:latin typeface="Arial Black" panose="020B0A04020102020204" pitchFamily="34" charset="0"/>
              </a:rPr>
              <a:t>Signal 3</a:t>
            </a:r>
            <a:r>
              <a:rPr lang="en-US" sz="2000" b="1" dirty="0">
                <a:latin typeface="Arial Black" panose="020B0A04020102020204" pitchFamily="34" charset="0"/>
              </a:rPr>
              <a:t> </a:t>
            </a:r>
            <a:r>
              <a:rPr lang="en-US" sz="2000" dirty="0">
                <a:latin typeface="Arial Black" panose="020B0A04020102020204" pitchFamily="34" charset="0"/>
              </a:rPr>
              <a:t>for B-cell activation takes the form of a </a:t>
            </a:r>
            <a:r>
              <a:rPr lang="en-US" sz="2000" b="1" dirty="0">
                <a:latin typeface="Arial Black" panose="020B0A04020102020204" pitchFamily="34" charset="0"/>
              </a:rPr>
              <a:t>co-stimulatory cytokine </a:t>
            </a:r>
            <a:r>
              <a:rPr lang="en-US" sz="2000" dirty="0">
                <a:latin typeface="Arial Black" panose="020B0A04020102020204" pitchFamily="34" charset="0"/>
              </a:rPr>
              <a:t>released by the </a:t>
            </a:r>
            <a:r>
              <a:rPr lang="en-US" sz="2000" dirty="0" err="1">
                <a:latin typeface="Arial Black" panose="020B0A04020102020204" pitchFamily="34" charset="0"/>
              </a:rPr>
              <a:t>Th</a:t>
            </a:r>
            <a:r>
              <a:rPr lang="en-US" sz="2000" dirty="0">
                <a:latin typeface="Arial Black" panose="020B0A04020102020204" pitchFamily="34" charset="0"/>
              </a:rPr>
              <a:t> cell that binds to a cytokine receptor on the surface of the B cell. A range of cytokines act in this fashion (depending on the nature of the antigen, the subset of </a:t>
            </a:r>
            <a:r>
              <a:rPr lang="en-US" sz="2000" dirty="0" err="1">
                <a:latin typeface="Arial Black" panose="020B0A04020102020204" pitchFamily="34" charset="0"/>
              </a:rPr>
              <a:t>Th</a:t>
            </a:r>
            <a:r>
              <a:rPr lang="en-US" sz="2000" dirty="0">
                <a:latin typeface="Arial Black" panose="020B0A04020102020204" pitchFamily="34" charset="0"/>
              </a:rPr>
              <a:t> cell and the type of immune</a:t>
            </a:r>
          </a:p>
          <a:p>
            <a:pPr marL="0" indent="0" algn="l" rtl="0">
              <a:buNone/>
            </a:pPr>
            <a:r>
              <a:rPr lang="it-IT" sz="2000" dirty="0">
                <a:latin typeface="Arial Black" panose="020B0A04020102020204" pitchFamily="34" charset="0"/>
              </a:rPr>
              <a:t>response required) including IL-4, IL-5, IL-13, </a:t>
            </a:r>
            <a:r>
              <a:rPr lang="en-US" sz="2000" dirty="0">
                <a:latin typeface="Arial Black" panose="020B0A04020102020204" pitchFamily="34" charset="0"/>
              </a:rPr>
              <a:t>TGF-</a:t>
            </a:r>
            <a:r>
              <a:rPr lang="el-GR" sz="2000" dirty="0">
                <a:latin typeface="Arial Black" panose="020B0A04020102020204" pitchFamily="34" charset="0"/>
              </a:rPr>
              <a:t>β </a:t>
            </a:r>
            <a:r>
              <a:rPr lang="en-US" sz="2000" dirty="0">
                <a:latin typeface="Arial Black" panose="020B0A04020102020204" pitchFamily="34" charset="0"/>
              </a:rPr>
              <a:t>and IFN-</a:t>
            </a:r>
            <a:r>
              <a:rPr lang="el-GR" sz="2000" dirty="0">
                <a:latin typeface="Arial Black" panose="020B0A04020102020204" pitchFamily="34" charset="0"/>
              </a:rPr>
              <a:t>γ</a:t>
            </a:r>
            <a:r>
              <a:rPr lang="el-GR" sz="2000" dirty="0"/>
              <a:t>.</a:t>
            </a:r>
            <a:endParaRPr lang="ar-IQ" sz="2000" dirty="0"/>
          </a:p>
        </p:txBody>
      </p:sp>
    </p:spTree>
    <p:extLst>
      <p:ext uri="{BB962C8B-B14F-4D97-AF65-F5344CB8AC3E}">
        <p14:creationId xmlns:p14="http://schemas.microsoft.com/office/powerpoint/2010/main" val="95079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a:extLst>
              <a:ext uri="{FF2B5EF4-FFF2-40B4-BE49-F238E27FC236}">
                <a16:creationId xmlns:a16="http://schemas.microsoft.com/office/drawing/2014/main" id="{3167E0A3-533E-59AD-20AA-D6363E0071FD}"/>
              </a:ext>
            </a:extLst>
          </p:cNvPr>
          <p:cNvSpPr>
            <a:spLocks noGrp="1"/>
          </p:cNvSpPr>
          <p:nvPr>
            <p:ph type="title"/>
          </p:nvPr>
        </p:nvSpPr>
        <p:spPr>
          <a:xfrm>
            <a:off x="179512" y="585788"/>
            <a:ext cx="8640960" cy="1498600"/>
          </a:xfrm>
          <a:solidFill>
            <a:schemeClr val="accent6">
              <a:lumMod val="40000"/>
              <a:lumOff val="60000"/>
            </a:schemeClr>
          </a:solidFill>
        </p:spPr>
        <p:txBody>
          <a:bodyPr>
            <a:normAutofit fontScale="90000"/>
          </a:bodyPr>
          <a:lstStyle/>
          <a:p>
            <a:br>
              <a:rPr lang="en-US" sz="3100" dirty="0">
                <a:latin typeface="Arial Black" panose="020B0A04020102020204" pitchFamily="34" charset="0"/>
              </a:rPr>
            </a:br>
            <a:r>
              <a:rPr lang="en-US" sz="3100" dirty="0">
                <a:latin typeface="Arial Black" panose="020B0A04020102020204" pitchFamily="34" charset="0"/>
              </a:rPr>
              <a:t>ACTIVATION OF THE B LYMPHOCYTE    2</a:t>
            </a:r>
            <a:br>
              <a:rPr lang="en-US" sz="3100" dirty="0">
                <a:latin typeface="Arial Black" panose="020B0A04020102020204" pitchFamily="34" charset="0"/>
              </a:rPr>
            </a:br>
            <a:br>
              <a:rPr lang="en-US" dirty="0">
                <a:latin typeface="Arial Black" panose="020B0A04020102020204" pitchFamily="34" charset="0"/>
              </a:rPr>
            </a:br>
            <a:endParaRPr lang="ar-IQ" dirty="0">
              <a:latin typeface="Arial Black" panose="020B0A04020102020204" pitchFamily="34" charset="0"/>
            </a:endParaRPr>
          </a:p>
        </p:txBody>
      </p:sp>
      <p:pic>
        <p:nvPicPr>
          <p:cNvPr id="13" name="Picture 12">
            <a:extLst>
              <a:ext uri="{FF2B5EF4-FFF2-40B4-BE49-F238E27FC236}">
                <a16:creationId xmlns:a16="http://schemas.microsoft.com/office/drawing/2014/main" id="{A3BDB3BF-78DC-E74A-E41F-A82760ED33F3}"/>
              </a:ext>
            </a:extLst>
          </p:cNvPr>
          <p:cNvPicPr>
            <a:picLocks noChangeAspect="1"/>
          </p:cNvPicPr>
          <p:nvPr/>
        </p:nvPicPr>
        <p:blipFill>
          <a:blip r:embed="rId2"/>
          <a:stretch>
            <a:fillRect/>
          </a:stretch>
        </p:blipFill>
        <p:spPr>
          <a:xfrm>
            <a:off x="-3780927" y="-459432"/>
            <a:ext cx="12601400" cy="6731644"/>
          </a:xfrm>
          <a:prstGeom prst="rect">
            <a:avLst/>
          </a:prstGeom>
        </p:spPr>
      </p:pic>
    </p:spTree>
    <p:extLst>
      <p:ext uri="{BB962C8B-B14F-4D97-AF65-F5344CB8AC3E}">
        <p14:creationId xmlns:p14="http://schemas.microsoft.com/office/powerpoint/2010/main" val="1792959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507288" cy="5865515"/>
          </a:xfrm>
        </p:spPr>
        <p:txBody>
          <a:bodyPr>
            <a:normAutofit/>
          </a:bodyPr>
          <a:lstStyle/>
          <a:p>
            <a:pPr algn="l" rtl="0">
              <a:lnSpc>
                <a:spcPct val="120000"/>
              </a:lnSpc>
            </a:pPr>
            <a:r>
              <a:rPr lang="en-US" dirty="0">
                <a:solidFill>
                  <a:srgbClr val="FF0000"/>
                </a:solidFill>
                <a:latin typeface="Arial Black" panose="020B0A04020102020204" pitchFamily="34" charset="0"/>
              </a:rPr>
              <a:t>1- Immature bone marrow B cells undergo a process similar to the </a:t>
            </a:r>
            <a:r>
              <a:rPr lang="en-US" b="1" dirty="0">
                <a:solidFill>
                  <a:srgbClr val="FF0000"/>
                </a:solidFill>
                <a:latin typeface="Arial Black" panose="020B0A04020102020204" pitchFamily="34" charset="0"/>
              </a:rPr>
              <a:t>negative selection </a:t>
            </a:r>
            <a:r>
              <a:rPr lang="en-US" dirty="0">
                <a:solidFill>
                  <a:srgbClr val="FF0000"/>
                </a:solidFill>
                <a:latin typeface="Arial Black" panose="020B0A04020102020204" pitchFamily="34" charset="0"/>
              </a:rPr>
              <a:t>of developing intra-thymic T cells</a:t>
            </a:r>
            <a:r>
              <a:rPr lang="en-US" dirty="0">
                <a:latin typeface="Arial Black" panose="020B0A04020102020204" pitchFamily="34" charset="0"/>
              </a:rPr>
              <a:t>. </a:t>
            </a:r>
          </a:p>
          <a:p>
            <a:pPr algn="l" rtl="0">
              <a:lnSpc>
                <a:spcPct val="120000"/>
              </a:lnSpc>
            </a:pPr>
            <a:r>
              <a:rPr lang="en-US" dirty="0">
                <a:latin typeface="Arial Black" panose="020B0A04020102020204" pitchFamily="34" charset="0"/>
              </a:rPr>
              <a:t> Alternatively, the B cell may undergo further</a:t>
            </a:r>
          </a:p>
          <a:p>
            <a:pPr algn="l" rtl="0">
              <a:lnSpc>
                <a:spcPct val="120000"/>
              </a:lnSpc>
            </a:pPr>
            <a:r>
              <a:rPr lang="en-US" dirty="0">
                <a:latin typeface="Arial Black" panose="020B0A04020102020204" pitchFamily="34" charset="0"/>
              </a:rPr>
              <a:t>gene rearrangements within the light chain  and express a new BCR. </a:t>
            </a:r>
          </a:p>
          <a:p>
            <a:pPr algn="l" rtl="0">
              <a:lnSpc>
                <a:spcPct val="120000"/>
              </a:lnSpc>
            </a:pPr>
            <a:r>
              <a:rPr lang="en-US" dirty="0">
                <a:latin typeface="Arial Black" panose="020B0A04020102020204" pitchFamily="34" charset="0"/>
              </a:rPr>
              <a:t>If this new receptor is not self-reactive, the cell will be deleted </a:t>
            </a:r>
          </a:p>
          <a:p>
            <a:pPr algn="l" rtl="0">
              <a:lnSpc>
                <a:spcPct val="120000"/>
              </a:lnSpc>
            </a:pPr>
            <a:r>
              <a:rPr lang="en-US" dirty="0">
                <a:solidFill>
                  <a:srgbClr val="FF0000"/>
                </a:solidFill>
                <a:latin typeface="Arial Black" panose="020B0A04020102020204" pitchFamily="34" charset="0"/>
              </a:rPr>
              <a:t>but</a:t>
            </a:r>
            <a:r>
              <a:rPr lang="en-US" dirty="0">
                <a:latin typeface="Arial Black" panose="020B0A04020102020204" pitchFamily="34" charset="0"/>
              </a:rPr>
              <a:t> if not, the cell will be exported for further maturation in the periphery. </a:t>
            </a:r>
          </a:p>
          <a:p>
            <a:pPr algn="l" rtl="0">
              <a:lnSpc>
                <a:spcPct val="120000"/>
              </a:lnSpc>
            </a:pPr>
            <a:r>
              <a:rPr lang="en-US" dirty="0">
                <a:latin typeface="Arial Black" panose="020B0A04020102020204" pitchFamily="34" charset="0"/>
              </a:rPr>
              <a:t>This process is known as </a:t>
            </a:r>
            <a:r>
              <a:rPr lang="en-US" b="1" dirty="0">
                <a:solidFill>
                  <a:srgbClr val="FF0000"/>
                </a:solidFill>
                <a:latin typeface="Arial Black" panose="020B0A04020102020204" pitchFamily="34" charset="0"/>
              </a:rPr>
              <a:t>receptor editing</a:t>
            </a:r>
            <a:r>
              <a:rPr lang="en-US" dirty="0">
                <a:solidFill>
                  <a:srgbClr val="FF0000"/>
                </a:solidFill>
                <a:latin typeface="Arial Black" panose="020B0A04020102020204" pitchFamily="34" charset="0"/>
              </a:rPr>
              <a:t>.</a:t>
            </a:r>
          </a:p>
          <a:p>
            <a:pPr algn="l" rtl="0">
              <a:lnSpc>
                <a:spcPct val="120000"/>
              </a:lnSpc>
            </a:pPr>
            <a:r>
              <a:rPr lang="en-US" dirty="0">
                <a:latin typeface="Arial Black" panose="020B0A04020102020204" pitchFamily="34" charset="0"/>
              </a:rPr>
              <a:t> </a:t>
            </a:r>
            <a:endParaRPr lang="ar-IQ" dirty="0">
              <a:latin typeface="Arial Black" panose="020B0A04020102020204" pitchFamily="34" charset="0"/>
            </a:endParaRPr>
          </a:p>
        </p:txBody>
      </p:sp>
    </p:spTree>
    <p:extLst>
      <p:ext uri="{BB962C8B-B14F-4D97-AF65-F5344CB8AC3E}">
        <p14:creationId xmlns:p14="http://schemas.microsoft.com/office/powerpoint/2010/main" val="3164699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9036496" cy="1143000"/>
          </a:xfrm>
          <a:blipFill>
            <a:blip r:embed="rId2"/>
            <a:tile tx="0" ty="0" sx="100000" sy="100000" flip="none" algn="tl"/>
          </a:blipFill>
        </p:spPr>
        <p:txBody>
          <a:bodyPr>
            <a:normAutofit/>
          </a:bodyPr>
          <a:lstStyle/>
          <a:p>
            <a:pPr rtl="0"/>
            <a:r>
              <a:rPr lang="en-US" sz="2800" dirty="0">
                <a:latin typeface="Arial Black" panose="020B0A04020102020204" pitchFamily="34" charset="0"/>
              </a:rPr>
              <a:t>2. </a:t>
            </a:r>
            <a:r>
              <a:rPr lang="en-US" sz="2800" dirty="0">
                <a:solidFill>
                  <a:srgbClr val="FF0000"/>
                </a:solidFill>
                <a:latin typeface="Arial Black" panose="020B0A04020102020204" pitchFamily="34" charset="0"/>
              </a:rPr>
              <a:t>B-Cell Maturation Overview of B-cell development</a:t>
            </a:r>
            <a:endParaRPr lang="ar-IQ" sz="2800" dirty="0">
              <a:solidFill>
                <a:srgbClr val="FF0000"/>
              </a:solidFill>
              <a:latin typeface="Arial Black" panose="020B0A04020102020204" pitchFamily="34" charset="0"/>
            </a:endParaRPr>
          </a:p>
        </p:txBody>
      </p:sp>
      <p:sp>
        <p:nvSpPr>
          <p:cNvPr id="3" name="عنصر نائب للمحتوى 2"/>
          <p:cNvSpPr>
            <a:spLocks noGrp="1"/>
          </p:cNvSpPr>
          <p:nvPr>
            <p:ph idx="1"/>
          </p:nvPr>
        </p:nvSpPr>
        <p:spPr>
          <a:xfrm>
            <a:off x="457200" y="1639341"/>
            <a:ext cx="8229600" cy="4525963"/>
          </a:xfrm>
        </p:spPr>
        <p:txBody>
          <a:bodyPr>
            <a:normAutofit fontScale="25000" lnSpcReduction="20000"/>
          </a:bodyPr>
          <a:lstStyle/>
          <a:p>
            <a:pPr algn="l" rtl="0">
              <a:lnSpc>
                <a:spcPct val="170000"/>
              </a:lnSpc>
            </a:pPr>
            <a:r>
              <a:rPr lang="en-US" dirty="0"/>
              <a:t>. </a:t>
            </a:r>
            <a:r>
              <a:rPr lang="en-US" sz="7600" dirty="0">
                <a:latin typeface="Arial Black" panose="020B0A04020102020204" pitchFamily="34" charset="0"/>
              </a:rPr>
              <a:t>During the antigen- independent maturation phase, immunocompetent B cells expressing membrane IgM and </a:t>
            </a:r>
            <a:r>
              <a:rPr lang="en-US" sz="7600" dirty="0" err="1">
                <a:latin typeface="Arial Black" panose="020B0A04020102020204" pitchFamily="34" charset="0"/>
              </a:rPr>
              <a:t>IgD</a:t>
            </a:r>
            <a:r>
              <a:rPr lang="en-US" sz="7600" dirty="0">
                <a:latin typeface="Arial Black" panose="020B0A04020102020204" pitchFamily="34" charset="0"/>
              </a:rPr>
              <a:t> are generated in the bone marrow. </a:t>
            </a:r>
          </a:p>
          <a:p>
            <a:pPr algn="l" rtl="0">
              <a:lnSpc>
                <a:spcPct val="170000"/>
              </a:lnSpc>
            </a:pPr>
            <a:r>
              <a:rPr lang="en-US" sz="7600" dirty="0">
                <a:latin typeface="Arial Black" panose="020B0A04020102020204" pitchFamily="34" charset="0"/>
              </a:rPr>
              <a:t>Only about 10% of the potential B cells reach maturity and exit the bone marrow. </a:t>
            </a:r>
          </a:p>
          <a:p>
            <a:pPr algn="l" rtl="0">
              <a:lnSpc>
                <a:spcPct val="170000"/>
              </a:lnSpc>
            </a:pPr>
            <a:r>
              <a:rPr lang="en-US" sz="7600" dirty="0">
                <a:latin typeface="Arial Black" panose="020B0A04020102020204" pitchFamily="34" charset="0"/>
              </a:rPr>
              <a:t>Naive B cells in the periphery die within a few days unless they encounter soluble protein antigen and activated TH cells. Once activated, B cells proliferate within secondary lymphoid organs. Those bearing high-affinity   differentiate into plasma cells and memory B cells, which may express different isotypes because of class switching.  </a:t>
            </a:r>
            <a:endParaRPr lang="ar-IQ" sz="7600" dirty="0"/>
          </a:p>
        </p:txBody>
      </p:sp>
    </p:spTree>
    <p:extLst>
      <p:ext uri="{BB962C8B-B14F-4D97-AF65-F5344CB8AC3E}">
        <p14:creationId xmlns:p14="http://schemas.microsoft.com/office/powerpoint/2010/main" val="6791248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3173</TotalTime>
  <Words>1885</Words>
  <Application>Microsoft Office PowerPoint</Application>
  <PresentationFormat>On-screen Show (4:3)</PresentationFormat>
  <Paragraphs>139</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 Black</vt:lpstr>
      <vt:lpstr>Cooper Black</vt:lpstr>
      <vt:lpstr>Gotham</vt:lpstr>
      <vt:lpstr>Times New Roman</vt:lpstr>
      <vt:lpstr>Tw Cen MT</vt:lpstr>
      <vt:lpstr>Tw Cen MT Condensed</vt:lpstr>
      <vt:lpstr>Wingdings 3</vt:lpstr>
      <vt:lpstr>Integral</vt:lpstr>
      <vt:lpstr>Biology of B-Cells</vt:lpstr>
      <vt:lpstr>Where are B cells located?</vt:lpstr>
      <vt:lpstr> </vt:lpstr>
      <vt:lpstr> ANTIGEN RECOGNITION BY B CELLS </vt:lpstr>
      <vt:lpstr>PowerPoint Presentation</vt:lpstr>
      <vt:lpstr> ACTIVATION OF THE B LYMPHOCYTE 1 </vt:lpstr>
      <vt:lpstr> ACTIVATION OF THE B LYMPHOCYTE    2  </vt:lpstr>
      <vt:lpstr>PowerPoint Presentation</vt:lpstr>
      <vt:lpstr>2. B-Cell Maturation Overview of B-cell development</vt:lpstr>
      <vt:lpstr>a) Progenitor B Cells Proliferate in Bone Marrow</vt:lpstr>
      <vt:lpstr> b) Ig-Gene Rearrangement Produces Immature B Cells </vt:lpstr>
      <vt:lpstr>c) The Pre–B-Cell Receptor Is Essential for B-Cell Development</vt:lpstr>
      <vt:lpstr>d) Self-Reactive B Cells Are Selected in Bone Marrow</vt:lpstr>
      <vt:lpstr>3.B-Cell Activation and Proliferation</vt:lpstr>
      <vt:lpstr>a) Thymus-Dependent and Thymus- Independent Antigen Have Different Requirements for Response</vt:lpstr>
      <vt:lpstr>PowerPoint Presentation</vt:lpstr>
      <vt:lpstr> B1 AND B2 LYMPHOCYTES </vt:lpstr>
      <vt:lpstr> MEMORY B LYMPHOCYTES </vt:lpstr>
      <vt:lpstr>PowerPoint Presentation</vt:lpstr>
      <vt:lpstr>DEVELOPMENT AND MATURATION OF B LYMPHOCYTES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common conditions and disorders associated with B cells?</vt:lpstr>
      <vt:lpstr>Cancers</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2o1O</dc:creator>
  <cp:lastModifiedBy>acer</cp:lastModifiedBy>
  <cp:revision>32</cp:revision>
  <dcterms:created xsi:type="dcterms:W3CDTF">2023-11-08T14:24:47Z</dcterms:created>
  <dcterms:modified xsi:type="dcterms:W3CDTF">2024-11-03T21:49:17Z</dcterms:modified>
</cp:coreProperties>
</file>